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2"/>
  </p:notesMasterIdLst>
  <p:sldIdLst>
    <p:sldId id="285" r:id="rId2"/>
    <p:sldId id="459" r:id="rId3"/>
    <p:sldId id="434" r:id="rId4"/>
    <p:sldId id="460" r:id="rId5"/>
    <p:sldId id="462" r:id="rId6"/>
    <p:sldId id="463" r:id="rId7"/>
    <p:sldId id="464" r:id="rId8"/>
    <p:sldId id="465" r:id="rId9"/>
    <p:sldId id="290" r:id="rId10"/>
    <p:sldId id="445" r:id="rId11"/>
    <p:sldId id="425" r:id="rId12"/>
    <p:sldId id="456" r:id="rId13"/>
    <p:sldId id="435" r:id="rId14"/>
    <p:sldId id="429" r:id="rId15"/>
    <p:sldId id="457" r:id="rId16"/>
    <p:sldId id="375" r:id="rId17"/>
    <p:sldId id="433" r:id="rId18"/>
    <p:sldId id="438" r:id="rId19"/>
    <p:sldId id="396" r:id="rId20"/>
    <p:sldId id="39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12" userDrawn="1">
          <p15:clr>
            <a:srgbClr val="A4A3A4"/>
          </p15:clr>
        </p15:guide>
        <p15:guide id="2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E5E5C"/>
    <a:srgbClr val="E88816"/>
    <a:srgbClr val="E61C28"/>
    <a:srgbClr val="D6D6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howGuides="1">
      <p:cViewPr varScale="1">
        <p:scale>
          <a:sx n="87" d="100"/>
          <a:sy n="87" d="100"/>
        </p:scale>
        <p:origin x="-864" y="-90"/>
      </p:cViewPr>
      <p:guideLst>
        <p:guide orient="horz" pos="1412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2018/11/28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263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2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04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9311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2699" y="4952169"/>
            <a:ext cx="581352" cy="20582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" name="组 1"/>
          <p:cNvGrpSpPr/>
          <p:nvPr userDrawn="1"/>
        </p:nvGrpSpPr>
        <p:grpSpPr>
          <a:xfrm>
            <a:off x="263665" y="470947"/>
            <a:ext cx="219425" cy="1639001"/>
            <a:chOff x="1323824" y="3429000"/>
            <a:chExt cx="292567" cy="2185334"/>
          </a:xfrm>
        </p:grpSpPr>
        <p:sp>
          <p:nvSpPr>
            <p:cNvPr id="3" name="Shape 2637"/>
            <p:cNvSpPr/>
            <p:nvPr/>
          </p:nvSpPr>
          <p:spPr>
            <a:xfrm>
              <a:off x="1387088" y="5309932"/>
              <a:ext cx="166039" cy="30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8836"/>
                  </a:moveTo>
                  <a:lnTo>
                    <a:pt x="16200" y="8836"/>
                  </a:lnTo>
                  <a:lnTo>
                    <a:pt x="16200" y="11782"/>
                  </a:lnTo>
                  <a:cubicBezTo>
                    <a:pt x="16200" y="13409"/>
                    <a:pt x="13783" y="14727"/>
                    <a:pt x="10800" y="14727"/>
                  </a:cubicBezTo>
                  <a:cubicBezTo>
                    <a:pt x="7817" y="14727"/>
                    <a:pt x="5400" y="13409"/>
                    <a:pt x="5400" y="11782"/>
                  </a:cubicBezTo>
                  <a:cubicBezTo>
                    <a:pt x="5400" y="11782"/>
                    <a:pt x="5400" y="8836"/>
                    <a:pt x="5400" y="8836"/>
                  </a:cubicBezTo>
                  <a:close/>
                  <a:moveTo>
                    <a:pt x="5400" y="3927"/>
                  </a:moveTo>
                  <a:cubicBezTo>
                    <a:pt x="5400" y="2301"/>
                    <a:pt x="7817" y="982"/>
                    <a:pt x="10800" y="982"/>
                  </a:cubicBezTo>
                  <a:cubicBezTo>
                    <a:pt x="13783" y="982"/>
                    <a:pt x="16200" y="2301"/>
                    <a:pt x="16200" y="3927"/>
                  </a:cubicBezTo>
                  <a:lnTo>
                    <a:pt x="16200" y="7855"/>
                  </a:lnTo>
                  <a:lnTo>
                    <a:pt x="5400" y="7855"/>
                  </a:lnTo>
                  <a:cubicBezTo>
                    <a:pt x="5400" y="7855"/>
                    <a:pt x="5400" y="3927"/>
                    <a:pt x="5400" y="3927"/>
                  </a:cubicBezTo>
                  <a:close/>
                  <a:moveTo>
                    <a:pt x="10800" y="15709"/>
                  </a:moveTo>
                  <a:cubicBezTo>
                    <a:pt x="14777" y="15709"/>
                    <a:pt x="18000" y="13951"/>
                    <a:pt x="18000" y="11782"/>
                  </a:cubicBezTo>
                  <a:lnTo>
                    <a:pt x="18000" y="3927"/>
                  </a:lnTo>
                  <a:cubicBezTo>
                    <a:pt x="18000" y="1758"/>
                    <a:pt x="14777" y="0"/>
                    <a:pt x="10800" y="0"/>
                  </a:cubicBezTo>
                  <a:cubicBezTo>
                    <a:pt x="6823" y="0"/>
                    <a:pt x="3600" y="1758"/>
                    <a:pt x="3600" y="3927"/>
                  </a:cubicBezTo>
                  <a:lnTo>
                    <a:pt x="3600" y="11782"/>
                  </a:lnTo>
                  <a:cubicBezTo>
                    <a:pt x="3600" y="13951"/>
                    <a:pt x="6823" y="15709"/>
                    <a:pt x="10800" y="15709"/>
                  </a:cubicBezTo>
                  <a:moveTo>
                    <a:pt x="21600" y="11782"/>
                  </a:moveTo>
                  <a:lnTo>
                    <a:pt x="21600" y="10309"/>
                  </a:lnTo>
                  <a:cubicBezTo>
                    <a:pt x="21600" y="10038"/>
                    <a:pt x="21197" y="9818"/>
                    <a:pt x="20700" y="9818"/>
                  </a:cubicBezTo>
                  <a:cubicBezTo>
                    <a:pt x="20203" y="9818"/>
                    <a:pt x="19800" y="10038"/>
                    <a:pt x="19800" y="10309"/>
                  </a:cubicBezTo>
                  <a:lnTo>
                    <a:pt x="19800" y="11782"/>
                  </a:lnTo>
                  <a:cubicBezTo>
                    <a:pt x="19800" y="14493"/>
                    <a:pt x="15771" y="16691"/>
                    <a:pt x="10800" y="16691"/>
                  </a:cubicBezTo>
                  <a:cubicBezTo>
                    <a:pt x="5829" y="16691"/>
                    <a:pt x="1800" y="14493"/>
                    <a:pt x="1800" y="11782"/>
                  </a:cubicBezTo>
                  <a:lnTo>
                    <a:pt x="1800" y="10309"/>
                  </a:lnTo>
                  <a:cubicBezTo>
                    <a:pt x="1800" y="10038"/>
                    <a:pt x="1397" y="9818"/>
                    <a:pt x="900" y="9818"/>
                  </a:cubicBezTo>
                  <a:cubicBezTo>
                    <a:pt x="403" y="9818"/>
                    <a:pt x="0" y="10038"/>
                    <a:pt x="0" y="10309"/>
                  </a:cubicBezTo>
                  <a:lnTo>
                    <a:pt x="0" y="11782"/>
                  </a:lnTo>
                  <a:cubicBezTo>
                    <a:pt x="0" y="14870"/>
                    <a:pt x="4358" y="17398"/>
                    <a:pt x="9900" y="17648"/>
                  </a:cubicBezTo>
                  <a:lnTo>
                    <a:pt x="9900" y="20618"/>
                  </a:lnTo>
                  <a:lnTo>
                    <a:pt x="3600" y="20618"/>
                  </a:lnTo>
                  <a:cubicBezTo>
                    <a:pt x="3103" y="20618"/>
                    <a:pt x="2700" y="20838"/>
                    <a:pt x="2700" y="21110"/>
                  </a:cubicBezTo>
                  <a:cubicBezTo>
                    <a:pt x="2700" y="21381"/>
                    <a:pt x="3103" y="21600"/>
                    <a:pt x="3600" y="21600"/>
                  </a:cubicBezTo>
                  <a:lnTo>
                    <a:pt x="18000" y="21600"/>
                  </a:lnTo>
                  <a:cubicBezTo>
                    <a:pt x="18497" y="21600"/>
                    <a:pt x="18900" y="21381"/>
                    <a:pt x="18900" y="21110"/>
                  </a:cubicBezTo>
                  <a:cubicBezTo>
                    <a:pt x="18900" y="20838"/>
                    <a:pt x="18497" y="20618"/>
                    <a:pt x="18000" y="20618"/>
                  </a:cubicBezTo>
                  <a:lnTo>
                    <a:pt x="11700" y="20618"/>
                  </a:lnTo>
                  <a:lnTo>
                    <a:pt x="11700" y="17648"/>
                  </a:lnTo>
                  <a:cubicBezTo>
                    <a:pt x="17243" y="17398"/>
                    <a:pt x="21600" y="14870"/>
                    <a:pt x="21600" y="1178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12811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825"/>
            </a:p>
          </p:txBody>
        </p:sp>
        <p:sp>
          <p:nvSpPr>
            <p:cNvPr id="4" name="Shape 2639"/>
            <p:cNvSpPr/>
            <p:nvPr/>
          </p:nvSpPr>
          <p:spPr>
            <a:xfrm>
              <a:off x="1323824" y="4381415"/>
              <a:ext cx="292567" cy="18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5" y="3086"/>
                  </a:moveTo>
                  <a:cubicBezTo>
                    <a:pt x="12984" y="3086"/>
                    <a:pt x="12764" y="3432"/>
                    <a:pt x="12764" y="3857"/>
                  </a:cubicBezTo>
                  <a:cubicBezTo>
                    <a:pt x="12764" y="4284"/>
                    <a:pt x="12984" y="4629"/>
                    <a:pt x="13255" y="4629"/>
                  </a:cubicBezTo>
                  <a:cubicBezTo>
                    <a:pt x="13525" y="4629"/>
                    <a:pt x="13745" y="4284"/>
                    <a:pt x="13745" y="3857"/>
                  </a:cubicBezTo>
                  <a:cubicBezTo>
                    <a:pt x="13745" y="3432"/>
                    <a:pt x="13525" y="3086"/>
                    <a:pt x="13255" y="3086"/>
                  </a:cubicBezTo>
                  <a:moveTo>
                    <a:pt x="20618" y="16495"/>
                  </a:moveTo>
                  <a:lnTo>
                    <a:pt x="15709" y="12638"/>
                  </a:lnTo>
                  <a:lnTo>
                    <a:pt x="15709" y="8963"/>
                  </a:lnTo>
                  <a:lnTo>
                    <a:pt x="20618" y="5105"/>
                  </a:lnTo>
                  <a:cubicBezTo>
                    <a:pt x="20618" y="5105"/>
                    <a:pt x="20618" y="16495"/>
                    <a:pt x="20618" y="16495"/>
                  </a:cubicBezTo>
                  <a:close/>
                  <a:moveTo>
                    <a:pt x="14727" y="16971"/>
                  </a:moveTo>
                  <a:lnTo>
                    <a:pt x="982" y="16971"/>
                  </a:lnTo>
                  <a:lnTo>
                    <a:pt x="982" y="3086"/>
                  </a:lnTo>
                  <a:cubicBezTo>
                    <a:pt x="982" y="2234"/>
                    <a:pt x="1422" y="1543"/>
                    <a:pt x="1964" y="1543"/>
                  </a:cubicBezTo>
                  <a:lnTo>
                    <a:pt x="13745" y="1543"/>
                  </a:lnTo>
                  <a:cubicBezTo>
                    <a:pt x="14287" y="1543"/>
                    <a:pt x="14727" y="2234"/>
                    <a:pt x="14727" y="3086"/>
                  </a:cubicBezTo>
                  <a:cubicBezTo>
                    <a:pt x="14727" y="3086"/>
                    <a:pt x="14727" y="16971"/>
                    <a:pt x="14727" y="16971"/>
                  </a:cubicBezTo>
                  <a:close/>
                  <a:moveTo>
                    <a:pt x="13745" y="20057"/>
                  </a:move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14727" y="18514"/>
                  </a:lnTo>
                  <a:cubicBezTo>
                    <a:pt x="14727" y="19367"/>
                    <a:pt x="14287" y="20057"/>
                    <a:pt x="13745" y="20057"/>
                  </a:cubicBezTo>
                  <a:moveTo>
                    <a:pt x="21109" y="3086"/>
                  </a:moveTo>
                  <a:cubicBezTo>
                    <a:pt x="21030" y="3086"/>
                    <a:pt x="20958" y="3122"/>
                    <a:pt x="20892" y="3175"/>
                  </a:cubicBezTo>
                  <a:lnTo>
                    <a:pt x="20890" y="3167"/>
                  </a:lnTo>
                  <a:lnTo>
                    <a:pt x="15709" y="7237"/>
                  </a:lnTo>
                  <a:lnTo>
                    <a:pt x="15709" y="3086"/>
                  </a:lnTo>
                  <a:cubicBezTo>
                    <a:pt x="15709" y="1382"/>
                    <a:pt x="14830" y="0"/>
                    <a:pt x="13745" y="0"/>
                  </a:cubicBez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3745" y="21600"/>
                  </a:lnTo>
                  <a:cubicBezTo>
                    <a:pt x="14830" y="21600"/>
                    <a:pt x="15709" y="20219"/>
                    <a:pt x="15709" y="18514"/>
                  </a:cubicBezTo>
                  <a:lnTo>
                    <a:pt x="15709" y="14363"/>
                  </a:lnTo>
                  <a:lnTo>
                    <a:pt x="20890" y="18433"/>
                  </a:lnTo>
                  <a:lnTo>
                    <a:pt x="20892" y="18427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70"/>
                    <a:pt x="21600" y="17743"/>
                  </a:cubicBezTo>
                  <a:lnTo>
                    <a:pt x="21600" y="3857"/>
                  </a:lnTo>
                  <a:cubicBezTo>
                    <a:pt x="21600" y="3432"/>
                    <a:pt x="21380" y="3086"/>
                    <a:pt x="21109" y="3086"/>
                  </a:cubicBezTo>
                  <a:moveTo>
                    <a:pt x="10309" y="6171"/>
                  </a:moveTo>
                  <a:cubicBezTo>
                    <a:pt x="10038" y="6171"/>
                    <a:pt x="9818" y="5827"/>
                    <a:pt x="9818" y="5400"/>
                  </a:cubicBezTo>
                  <a:cubicBezTo>
                    <a:pt x="9818" y="4974"/>
                    <a:pt x="10038" y="4629"/>
                    <a:pt x="10309" y="4629"/>
                  </a:cubicBezTo>
                  <a:cubicBezTo>
                    <a:pt x="10580" y="4629"/>
                    <a:pt x="10800" y="4974"/>
                    <a:pt x="10800" y="5400"/>
                  </a:cubicBezTo>
                  <a:cubicBezTo>
                    <a:pt x="10800" y="5827"/>
                    <a:pt x="10580" y="6171"/>
                    <a:pt x="10309" y="6171"/>
                  </a:cubicBezTo>
                  <a:moveTo>
                    <a:pt x="10309" y="3086"/>
                  </a:moveTo>
                  <a:cubicBezTo>
                    <a:pt x="9496" y="3086"/>
                    <a:pt x="8836" y="4123"/>
                    <a:pt x="8836" y="5400"/>
                  </a:cubicBezTo>
                  <a:cubicBezTo>
                    <a:pt x="8836" y="6678"/>
                    <a:pt x="9496" y="7714"/>
                    <a:pt x="10309" y="7714"/>
                  </a:cubicBezTo>
                  <a:cubicBezTo>
                    <a:pt x="11123" y="7714"/>
                    <a:pt x="11782" y="6678"/>
                    <a:pt x="11782" y="5400"/>
                  </a:cubicBezTo>
                  <a:cubicBezTo>
                    <a:pt x="11782" y="4123"/>
                    <a:pt x="11123" y="3086"/>
                    <a:pt x="10309" y="3086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12811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825"/>
            </a:p>
          </p:txBody>
        </p:sp>
        <p:sp>
          <p:nvSpPr>
            <p:cNvPr id="5" name="Shape 2645"/>
            <p:cNvSpPr/>
            <p:nvPr/>
          </p:nvSpPr>
          <p:spPr>
            <a:xfrm>
              <a:off x="1325680" y="3429000"/>
              <a:ext cx="288854" cy="21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12811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825"/>
            </a:p>
          </p:txBody>
        </p:sp>
      </p:grpSp>
      <p:cxnSp>
        <p:nvCxnSpPr>
          <p:cNvPr id="6" name="直线连接符 5"/>
          <p:cNvCxnSpPr/>
          <p:nvPr userDrawn="1"/>
        </p:nvCxnSpPr>
        <p:spPr>
          <a:xfrm>
            <a:off x="373375" y="2571750"/>
            <a:ext cx="0" cy="25717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902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60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47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46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08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00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87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5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52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smtClean="0"/>
              <a:pPr lvl="0"/>
              <a:t>2018/11/28 Wednesday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smtClean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7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38142;&#25509;&#36164;&#28304;/U3T2A-1a.mp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38142;&#25509;&#36164;&#28304;/U3T2A-1a.mp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38142;&#25509;&#36164;&#28304;/U3T2A-1a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Brian%20Crain-canon%20in%20d.mp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U3T2SA%20&#31454;&#36187;&#35838;/Brian%20Crain-canon%20in%20d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file:///F:\J&#31454;&#36187;&#35838;A\U3T2SA%20&#31454;&#36187;&#35838;\&#31454;&#36187;&#35838;1\&#38142;&#25509;&#36164;&#28304;\&#23567;&#25552;&#29748;-&#38083;&#22768;%20&#21152;&#20239;&#29305;&#33310;&#26354;%20&#35199;&#27915;&#22120;&#20048;&#32431;&#29420;&#22863;_clip.mp3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file:///F:\J&#31454;&#36187;&#35838;A\U3T2SA%20&#31454;&#36187;&#35838;\&#31454;&#36187;&#35838;1\&#38142;&#25509;&#36164;&#28304;\&#20013;&#22269;&#22269;&#23478;&#20132;&#21709;&#20048;&#22242;%20-%20&#22303;&#32819;&#20854;&#36827;&#34892;&#26354;_clip.mp3" TargetMode="External"/><Relationship Id="rId1" Type="http://schemas.openxmlformats.org/officeDocument/2006/relationships/audio" Target="file:///F:\J&#31454;&#36187;&#35838;A\U3T2SA%20&#31454;&#36187;&#35838;\&#31454;&#36187;&#35838;1\&#38142;&#25509;&#36164;&#28304;\&#32431;&#38899;&#20048;-&#26550;&#23376;&#40723;&#28436;&#22863;_clip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audio" Target="file:///F:\J&#31454;&#36187;&#35838;A\U3T2SA%20&#31454;&#36187;&#35838;\&#31454;&#36187;&#35838;1\&#38142;&#25509;&#36164;&#28304;\&#38463;&#28851;-&#12298;&#20108;&#27849;&#26144;&#26376;&#12299;&#65288;&#20108;&#32993;&#29420;&#22863;&#65289;%20&#33931;&#24061;&#39118;&#28436;&#22863;_clip.mp3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F:\J&#31454;&#36187;&#35838;A\U3T2SA%20&#31454;&#36187;&#35838;\&#31454;&#36187;&#35838;1\&#38142;&#25509;&#36164;&#28304;\Depapepe-&#39118;&#21521;&#20202;(&#21513;&#20182;&#26354;)_clip.mp3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J&#31454;&#36187;&#35838;A\U3T2SA%20&#31454;&#36187;&#35838;\&#31454;&#36187;&#35838;1\&#38142;&#25509;&#36164;&#28304;\&#20013;&#22269;&#22269;&#23478;&#20132;&#21709;&#20048;&#22242;%20-%20&#22303;&#32819;&#20854;&#36827;&#34892;&#26354;_clip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J&#31454;&#36187;&#35838;A\U3T2SA%20&#31454;&#36187;&#35838;\&#31454;&#36187;&#35838;1\&#38142;&#25509;&#36164;&#28304;\&#32431;&#38899;&#20048;-&#26550;&#23376;&#40723;&#28436;&#22863;_clip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J&#31454;&#36187;&#35838;A\U3T2SA%20&#31454;&#36187;&#35838;\&#31454;&#36187;&#35838;1\&#38142;&#25509;&#36164;&#28304;\&#23567;&#25552;&#29748;-&#38083;&#22768;%20&#21152;&#20239;&#29305;&#33310;&#26354;%20&#35199;&#27915;&#22120;&#20048;&#32431;&#29420;&#22863;_clip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J&#31454;&#36187;&#35838;A\U3T2SA%20&#31454;&#36187;&#35838;\&#31454;&#36187;&#35838;1\&#38142;&#25509;&#36164;&#28304;\Depapepe-&#39118;&#21521;&#20202;(&#21513;&#20182;&#26354;)_clip.mp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J&#31454;&#36187;&#35838;A\U3T2SA%20&#31454;&#36187;&#35838;\&#31454;&#36187;&#35838;1\&#38142;&#25509;&#36164;&#28304;\&#38463;&#28851;-&#12298;&#20108;&#27849;&#26144;&#26376;&#12299;&#65288;&#20108;&#32993;&#29420;&#22863;&#65289;%20&#33931;&#24061;&#39118;&#28436;&#22863;_clip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9255;&#27573;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9712" y="1203598"/>
            <a:ext cx="68781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Topic 2 </a:t>
            </a:r>
          </a:p>
          <a:p>
            <a:pPr algn="ctr"/>
            <a:r>
              <a:rPr lang="en-US" altLang="zh-C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What sweet music!</a:t>
            </a:r>
          </a:p>
          <a:p>
            <a:pPr algn="ctr"/>
            <a:r>
              <a:rPr lang="en-US" altLang="zh-C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Section A</a:t>
            </a:r>
          </a:p>
        </p:txBody>
      </p:sp>
      <p:sp>
        <p:nvSpPr>
          <p:cNvPr id="3" name="TextBox 33"/>
          <p:cNvSpPr txBox="1"/>
          <p:nvPr/>
        </p:nvSpPr>
        <p:spPr>
          <a:xfrm>
            <a:off x="5076056" y="3795886"/>
            <a:ext cx="3707904" cy="1073372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venir Book Oblique" charset="0"/>
              </a:rPr>
              <a:t>咸宁实验外国语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venir Book Oblique" charset="0"/>
              </a:rPr>
              <a:t>学校</a:t>
            </a:r>
            <a:endParaRPr lang="en-US" altLang="zh-CN" sz="24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venir Book Oblique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venir Book Oblique" charset="0"/>
              </a:rPr>
              <a:t>  定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venir Book Oblique" charset="0"/>
              </a:rPr>
              <a:t>梦君</a:t>
            </a:r>
            <a:endParaRPr 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venir Book Obliqu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" y="0"/>
            <a:ext cx="3754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 and say.</a:t>
            </a:r>
          </a:p>
        </p:txBody>
      </p:sp>
      <p:pic>
        <p:nvPicPr>
          <p:cNvPr id="1025" name="Picture 1" descr="C:\Users\Administrator\AppData\Roaming\Tencent\Users\37499512\QQ\WinTemp\RichOle\]G2)(I]ONA_L$PBTMFS@VX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43558"/>
            <a:ext cx="5544617" cy="3528392"/>
          </a:xfrm>
          <a:prstGeom prst="rect">
            <a:avLst/>
          </a:prstGeom>
          <a:noFill/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716016" y="2499742"/>
            <a:ext cx="305178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</a:p>
        </p:txBody>
      </p:sp>
      <p:sp>
        <p:nvSpPr>
          <p:cNvPr id="10" name="矩形 9"/>
          <p:cNvSpPr/>
          <p:nvPr/>
        </p:nvSpPr>
        <p:spPr>
          <a:xfrm>
            <a:off x="4572000" y="1059582"/>
            <a:ext cx="3024336" cy="12241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Concert: Celine Dion</a:t>
            </a:r>
          </a:p>
          <a:p>
            <a:r>
              <a:rPr lang="en-US" altLang="zh-CN" sz="2000" b="1" dirty="0">
                <a:solidFill>
                  <a:schemeClr val="bg1"/>
                </a:solidFill>
              </a:rPr>
              <a:t>Time: 7:30 p.m. Oct. 7</a:t>
            </a:r>
            <a:r>
              <a:rPr lang="en-US" altLang="zh-CN" sz="2000" b="1" baseline="30000" dirty="0">
                <a:solidFill>
                  <a:schemeClr val="bg1"/>
                </a:solidFill>
              </a:rPr>
              <a:t>th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en-US" altLang="zh-CN" sz="2000" b="1" dirty="0">
                <a:solidFill>
                  <a:schemeClr val="bg1"/>
                </a:solidFill>
              </a:rPr>
              <a:t>Place: the Music Hall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/>
          <p:cNvSpPr txBox="1">
            <a:spLocks noChangeArrowheads="1"/>
          </p:cNvSpPr>
          <p:nvPr/>
        </p:nvSpPr>
        <p:spPr bwMode="auto">
          <a:xfrm>
            <a:off x="1" y="195487"/>
            <a:ext cx="88468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GungsuhChe" panose="02030609000101010101" pitchFamily="49" charset="-127"/>
                <a:hlinkClick r:id="rId2" action="ppaction://hlinkfile"/>
              </a:rPr>
              <a:t>Listen to 1a, and answer the following questions.</a:t>
            </a:r>
          </a:p>
        </p:txBody>
      </p:sp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971551" y="349210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b="1">
              <a:latin typeface="Arial" panose="020B0604020202020204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3528" y="4083918"/>
            <a:ext cx="864096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can lend him some CDs of Celine Dion.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0" y="632397"/>
            <a:ext cx="9144000" cy="352352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Aft>
                <a:spcPts val="150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ea"/>
              </a:rPr>
              <a:t>1. What is Sally going to do this Sunday evening?</a:t>
            </a:r>
            <a:endParaRPr lang="zh-CN" altLang="zh-CN" sz="2800" b="1" dirty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>
              <a:lnSpc>
                <a:spcPct val="250000"/>
              </a:lnSpc>
              <a:spcAft>
                <a:spcPts val="150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ea"/>
              </a:rPr>
              <a:t>2. What is Jack going to do?</a:t>
            </a:r>
            <a:endParaRPr lang="zh-CN" altLang="zh-CN" sz="2800" b="1" dirty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>
              <a:lnSpc>
                <a:spcPct val="250000"/>
              </a:lnSpc>
              <a:spcAft>
                <a:spcPts val="150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ea"/>
              </a:rPr>
              <a:t>3.  What can Sally do for Jack?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27973" y="2859782"/>
            <a:ext cx="856450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going to watch movies with Steve.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23528" y="1563638"/>
            <a:ext cx="72679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going to a concert.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" y="1"/>
            <a:ext cx="88468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GungsuhChe" panose="02030609000101010101" pitchFamily="49" charset="-127"/>
              </a:rPr>
              <a:t>Put them in </a:t>
            </a:r>
            <a:r>
              <a:rPr lang="en-US" altLang="zh-CN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GungsuhChe" panose="02030609000101010101" pitchFamily="49" charset="-127"/>
              </a:rPr>
              <a:t>the </a:t>
            </a:r>
            <a:r>
              <a:rPr lang="en-US" altLang="zh-CN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GungsuhChe" panose="02030609000101010101" pitchFamily="49" charset="-127"/>
              </a:rPr>
              <a:t>right order.</a:t>
            </a:r>
          </a:p>
        </p:txBody>
      </p:sp>
      <p:sp>
        <p:nvSpPr>
          <p:cNvPr id="1073742856" name="圆角矩形 6"/>
          <p:cNvSpPr/>
          <p:nvPr/>
        </p:nvSpPr>
        <p:spPr>
          <a:xfrm>
            <a:off x="5935791" y="771550"/>
            <a:ext cx="3100705" cy="11521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b="1" dirty="0"/>
              <a:t>What are you going to do this Sunday evening?</a:t>
            </a:r>
          </a:p>
          <a:p>
            <a:r>
              <a:rPr lang="zh-CN" altLang="en-US" b="1" dirty="0"/>
              <a:t>I</a:t>
            </a:r>
            <a:r>
              <a:rPr lang="en-US" altLang="zh-CN" b="1" dirty="0"/>
              <a:t>'</a:t>
            </a:r>
            <a:r>
              <a:rPr lang="zh-CN" altLang="en-US" b="1" dirty="0"/>
              <a:t>m going to a concert.</a:t>
            </a:r>
          </a:p>
        </p:txBody>
      </p:sp>
      <p:sp>
        <p:nvSpPr>
          <p:cNvPr id="1073742857" name="圆角矩形 7"/>
          <p:cNvSpPr/>
          <p:nvPr/>
        </p:nvSpPr>
        <p:spPr>
          <a:xfrm>
            <a:off x="85328" y="627534"/>
            <a:ext cx="5638800" cy="13681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b="1" dirty="0"/>
              <a:t>How exciting!Who is going to sing at a concert?</a:t>
            </a:r>
          </a:p>
          <a:p>
            <a:r>
              <a:rPr lang="zh-CN" altLang="en-US" b="1" dirty="0"/>
              <a:t>Celine Dion.Do you know the song My Heart Will Go On?</a:t>
            </a:r>
          </a:p>
          <a:p>
            <a:r>
              <a:rPr lang="zh-CN" altLang="en-US" b="1" dirty="0"/>
              <a:t>Yes. Is that her song?</a:t>
            </a:r>
          </a:p>
          <a:p>
            <a:r>
              <a:rPr lang="zh-CN" altLang="en-US" b="1" dirty="0"/>
              <a:t>Right. And it sounds beautiful!</a:t>
            </a:r>
          </a:p>
        </p:txBody>
      </p:sp>
      <p:sp>
        <p:nvSpPr>
          <p:cNvPr id="1073742859" name="圆角矩形 9"/>
          <p:cNvSpPr/>
          <p:nvPr/>
        </p:nvSpPr>
        <p:spPr>
          <a:xfrm>
            <a:off x="78976" y="2146610"/>
            <a:ext cx="5645151" cy="15052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b="1" dirty="0"/>
              <a:t>What a pity! Hmm... I can lend you some CDs of her songs. </a:t>
            </a:r>
          </a:p>
          <a:p>
            <a:r>
              <a:rPr lang="zh-CN" altLang="en-US" b="1" dirty="0"/>
              <a:t>I think you will enjoy them.</a:t>
            </a:r>
          </a:p>
          <a:p>
            <a:r>
              <a:rPr lang="zh-CN" altLang="en-US" b="1" dirty="0"/>
              <a:t>Thanks a lot.</a:t>
            </a:r>
          </a:p>
          <a:p>
            <a:r>
              <a:rPr lang="zh-CN" altLang="en-US" b="1" dirty="0"/>
              <a:t>You</a:t>
            </a:r>
            <a:r>
              <a:rPr lang="en-US" altLang="zh-CN" b="1" dirty="0"/>
              <a:t>'</a:t>
            </a:r>
            <a:r>
              <a:rPr lang="zh-CN" altLang="en-US" b="1" dirty="0"/>
              <a:t>re welcome.</a:t>
            </a:r>
          </a:p>
        </p:txBody>
      </p:sp>
      <p:sp>
        <p:nvSpPr>
          <p:cNvPr id="1073742868" name="圆角矩形 9"/>
          <p:cNvSpPr/>
          <p:nvPr/>
        </p:nvSpPr>
        <p:spPr>
          <a:xfrm>
            <a:off x="58675" y="3867894"/>
            <a:ext cx="7825693" cy="12240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000" b="1" dirty="0"/>
              <a:t>Oh, wonderful! What time is it going to start?</a:t>
            </a:r>
          </a:p>
          <a:p>
            <a:r>
              <a:rPr lang="zh-CN" altLang="en-US" sz="2000" b="1" dirty="0"/>
              <a:t>At 7:30p.m. Why not come with me?</a:t>
            </a:r>
          </a:p>
          <a:p>
            <a:r>
              <a:rPr lang="zh-CN" altLang="en-US" sz="2000" b="1" dirty="0" smtClean="0"/>
              <a:t>I</a:t>
            </a:r>
            <a:r>
              <a:rPr lang="en-US" altLang="zh-CN" sz="2000" b="1" dirty="0" smtClean="0"/>
              <a:t>’</a:t>
            </a:r>
            <a:r>
              <a:rPr lang="zh-CN" altLang="en-US" sz="2000" b="1" dirty="0" smtClean="0"/>
              <a:t>d </a:t>
            </a:r>
            <a:r>
              <a:rPr lang="zh-CN" altLang="en-US" sz="2000" b="1" dirty="0"/>
              <a:t>like to, but I am going to watch movies with Steve.</a:t>
            </a:r>
          </a:p>
        </p:txBody>
      </p:sp>
      <p:sp>
        <p:nvSpPr>
          <p:cNvPr id="1073742858" name="圆角矩形 8"/>
          <p:cNvSpPr/>
          <p:nvPr/>
        </p:nvSpPr>
        <p:spPr>
          <a:xfrm>
            <a:off x="5956936" y="2283718"/>
            <a:ext cx="3099435" cy="9643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b="1" dirty="0"/>
              <a:t>Where is she going to give a concert?</a:t>
            </a:r>
          </a:p>
          <a:p>
            <a:r>
              <a:rPr lang="zh-CN" altLang="en-US" b="1" dirty="0"/>
              <a:t>At the Music Hall.</a:t>
            </a:r>
          </a:p>
          <a:p>
            <a:r>
              <a:rPr lang="zh-CN" altLang="en-US" sz="1600" b="1" dirty="0"/>
              <a:t> </a:t>
            </a:r>
          </a:p>
        </p:txBody>
      </p:sp>
      <p:sp>
        <p:nvSpPr>
          <p:cNvPr id="2" name="椭圆 1"/>
          <p:cNvSpPr/>
          <p:nvPr/>
        </p:nvSpPr>
        <p:spPr>
          <a:xfrm>
            <a:off x="4860033" y="1491630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 Black" panose="020B0A04020102020204" pitchFamily="34" charset="0"/>
                <a:sym typeface="+mn-ea"/>
              </a:rPr>
              <a:t>1</a:t>
            </a:r>
          </a:p>
        </p:txBody>
      </p:sp>
      <p:sp>
        <p:nvSpPr>
          <p:cNvPr id="3" name="椭圆 2"/>
          <p:cNvSpPr/>
          <p:nvPr/>
        </p:nvSpPr>
        <p:spPr>
          <a:xfrm>
            <a:off x="4932040" y="3147814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 Black" panose="020B0A04020102020204" pitchFamily="34" charset="0"/>
                <a:sym typeface="+mn-ea"/>
              </a:rPr>
              <a:t>3</a:t>
            </a:r>
          </a:p>
        </p:txBody>
      </p:sp>
      <p:sp>
        <p:nvSpPr>
          <p:cNvPr id="4" name="椭圆 3"/>
          <p:cNvSpPr/>
          <p:nvPr/>
        </p:nvSpPr>
        <p:spPr>
          <a:xfrm>
            <a:off x="8412427" y="2787775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latin typeface="Arial Black" panose="020B0A04020102020204" pitchFamily="34" charset="0"/>
                <a:sym typeface="+mn-ea"/>
              </a:rPr>
              <a:t>4</a:t>
            </a:r>
            <a:endParaRPr lang="zh-CN" altLang="en-US" sz="2100" dirty="0"/>
          </a:p>
        </p:txBody>
      </p:sp>
      <p:sp>
        <p:nvSpPr>
          <p:cNvPr id="5" name="椭圆 4"/>
          <p:cNvSpPr/>
          <p:nvPr/>
        </p:nvSpPr>
        <p:spPr>
          <a:xfrm>
            <a:off x="8412427" y="1491630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" name="椭圆 5"/>
          <p:cNvSpPr/>
          <p:nvPr/>
        </p:nvSpPr>
        <p:spPr>
          <a:xfrm>
            <a:off x="7260299" y="4371951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 Black" panose="020B0A04020102020204" pitchFamily="34" charset="0"/>
                <a:sym typeface="+mn-ea"/>
              </a:rPr>
              <a:t>5</a:t>
            </a:r>
            <a:endParaRPr lang="en-US" sz="2100" dirty="0"/>
          </a:p>
        </p:txBody>
      </p:sp>
      <p:sp>
        <p:nvSpPr>
          <p:cNvPr id="13" name="椭圆 12"/>
          <p:cNvSpPr/>
          <p:nvPr/>
        </p:nvSpPr>
        <p:spPr>
          <a:xfrm>
            <a:off x="5868009" y="177383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椭圆 13"/>
          <p:cNvSpPr/>
          <p:nvPr/>
        </p:nvSpPr>
        <p:spPr>
          <a:xfrm>
            <a:off x="6444073" y="177383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椭圆 14"/>
          <p:cNvSpPr/>
          <p:nvPr/>
        </p:nvSpPr>
        <p:spPr>
          <a:xfrm>
            <a:off x="7092145" y="177383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6" name="椭圆 15"/>
          <p:cNvSpPr/>
          <p:nvPr/>
        </p:nvSpPr>
        <p:spPr>
          <a:xfrm>
            <a:off x="7668209" y="177383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7" name="椭圆 16"/>
          <p:cNvSpPr/>
          <p:nvPr/>
        </p:nvSpPr>
        <p:spPr>
          <a:xfrm>
            <a:off x="8244273" y="177383"/>
            <a:ext cx="504191" cy="3781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latin typeface="Arial Black" panose="020B0A04020102020204" pitchFamily="34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827584" y="1059582"/>
            <a:ext cx="153617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499659" y="2067694"/>
            <a:ext cx="2636443" cy="1595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27585" y="3075806"/>
            <a:ext cx="1850065" cy="1595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27584" y="4083919"/>
            <a:ext cx="1416888" cy="797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 rot="8783852">
            <a:off x="3707319" y="2636617"/>
            <a:ext cx="576064" cy="432048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 rot="8656132">
            <a:off x="2337088" y="3321030"/>
            <a:ext cx="576064" cy="432048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8503415">
            <a:off x="1188902" y="3644729"/>
            <a:ext cx="576064" cy="432048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弧形箭头 13"/>
          <p:cNvSpPr/>
          <p:nvPr/>
        </p:nvSpPr>
        <p:spPr>
          <a:xfrm>
            <a:off x="2171734" y="1635646"/>
            <a:ext cx="839972" cy="19936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下弧形箭头 14"/>
          <p:cNvSpPr/>
          <p:nvPr/>
        </p:nvSpPr>
        <p:spPr>
          <a:xfrm>
            <a:off x="6396203" y="1203598"/>
            <a:ext cx="839972" cy="19936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弧形 15"/>
          <p:cNvSpPr/>
          <p:nvPr/>
        </p:nvSpPr>
        <p:spPr>
          <a:xfrm rot="8723705">
            <a:off x="1764966" y="1642787"/>
            <a:ext cx="576064" cy="432048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"/>
          <p:cNvSpPr txBox="1"/>
          <p:nvPr/>
        </p:nvSpPr>
        <p:spPr>
          <a:xfrm>
            <a:off x="3610971" y="4312503"/>
            <a:ext cx="5533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find out the sentences to show their feelings?</a:t>
            </a:r>
          </a:p>
        </p:txBody>
      </p:sp>
      <p:sp>
        <p:nvSpPr>
          <p:cNvPr id="25" name="Oval 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7548331" y="195486"/>
            <a:ext cx="1296144" cy="64807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prstClr val="white"/>
                </a:solidFill>
                <a:latin typeface="Arial Black" panose="020B0A04020102020204" pitchFamily="34" charset="0"/>
              </a:rPr>
              <a:t>1a</a:t>
            </a:r>
          </a:p>
        </p:txBody>
      </p:sp>
      <p:sp>
        <p:nvSpPr>
          <p:cNvPr id="17" name="弧形 16"/>
          <p:cNvSpPr/>
          <p:nvPr/>
        </p:nvSpPr>
        <p:spPr>
          <a:xfrm rot="8783852">
            <a:off x="4139366" y="3703169"/>
            <a:ext cx="576064" cy="432048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/>
          <p:nvPr/>
        </p:nvSpPr>
        <p:spPr>
          <a:xfrm>
            <a:off x="1211627" y="1491631"/>
            <a:ext cx="7289576" cy="20159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posters for you.</a:t>
            </a:r>
          </a:p>
          <a:p>
            <a:pPr algn="just">
              <a:lnSpc>
                <a:spcPct val="125000"/>
              </a:lnSpc>
            </a:pPr>
            <a:r>
              <a:rPr lang="en-US" altLang="zh-CN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need </a:t>
            </a:r>
            <a:r>
              <a:rPr lang="en-US" altLang="zh-CN" sz="3200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3200" b="1" u="sng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make </a:t>
            </a:r>
            <a:r>
              <a:rPr lang="en-US" altLang="zh-CN" sz="3200" b="1" u="sng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a dialog</a:t>
            </a:r>
            <a:r>
              <a:rPr lang="en-US" altLang="zh-CN" sz="3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对话</a:t>
            </a:r>
            <a:r>
              <a:rPr lang="en-US" altLang="zh-CN" sz="3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1a.</a:t>
            </a:r>
            <a:endParaRPr lang="en-US" altLang="zh-CN" sz="3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en-US" altLang="zh-CN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">
            <a:hlinkClick r:id="rId4" action="ppaction://hlinkfile"/>
          </p:cNvPr>
          <p:cNvSpPr txBox="1"/>
          <p:nvPr/>
        </p:nvSpPr>
        <p:spPr>
          <a:xfrm>
            <a:off x="1" y="0"/>
            <a:ext cx="23860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3200" b="1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0"/>
            <a:ext cx="912114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1923678"/>
            <a:ext cx="609854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rtika" panose="02020503030404060203" charset="0"/>
              </a:rPr>
              <a:t>Show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1347614"/>
            <a:ext cx="9144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1. We have learned some new words:</a:t>
            </a:r>
          </a:p>
          <a:p>
            <a:r>
              <a:rPr lang="en-US" altLang="zh-CN" sz="2800" dirty="0"/>
              <a:t>    </a:t>
            </a:r>
            <a:r>
              <a:rPr lang="en-US" altLang="zh-CN" sz="2800" dirty="0" smtClean="0"/>
              <a:t>instrument drums violin </a:t>
            </a:r>
            <a:r>
              <a:rPr lang="en-US" altLang="zh-CN" sz="2800" dirty="0"/>
              <a:t>concert pity lend</a:t>
            </a:r>
          </a:p>
          <a:p>
            <a:endParaRPr lang="en-US" altLang="zh-CN" sz="2800" dirty="0"/>
          </a:p>
          <a:p>
            <a:r>
              <a:rPr lang="en-US" altLang="zh-CN" sz="2800" b="1" dirty="0">
                <a:solidFill>
                  <a:srgbClr val="FF0000"/>
                </a:solidFill>
              </a:rPr>
              <a:t>2.We have learned some sentences to show feelings.</a:t>
            </a:r>
          </a:p>
          <a:p>
            <a:r>
              <a:rPr lang="en-US" altLang="zh-CN" sz="2800" dirty="0"/>
              <a:t>    </a:t>
            </a:r>
            <a:r>
              <a:rPr lang="en-US" altLang="zh-CN" sz="2800" dirty="0" smtClean="0"/>
              <a:t>e.g</a:t>
            </a:r>
            <a:r>
              <a:rPr lang="en-US" altLang="zh-CN" sz="2800" dirty="0"/>
              <a:t>. How exciting! What a pity!</a:t>
            </a:r>
          </a:p>
          <a:p>
            <a:endParaRPr lang="en-US" altLang="zh-CN" sz="2800" dirty="0"/>
          </a:p>
          <a:p>
            <a:r>
              <a:rPr lang="en-US" altLang="zh-CN" sz="2800" b="1" dirty="0">
                <a:solidFill>
                  <a:srgbClr val="FF0000"/>
                </a:solidFill>
              </a:rPr>
              <a:t>3.We have learned how to talk about a poster.</a:t>
            </a:r>
          </a:p>
        </p:txBody>
      </p:sp>
      <p:sp>
        <p:nvSpPr>
          <p:cNvPr id="2" name="矩形 1"/>
          <p:cNvSpPr/>
          <p:nvPr/>
        </p:nvSpPr>
        <p:spPr>
          <a:xfrm>
            <a:off x="3016329" y="195486"/>
            <a:ext cx="3339376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sz="5400" b="1" i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venir Heavy Oblique" charset="0"/>
                <a:ea typeface="Avenir Heavy Oblique" charset="0"/>
                <a:cs typeface="Avenir Heavy Oblique" charset="0"/>
              </a:rPr>
              <a:t>Summary</a:t>
            </a:r>
            <a:endParaRPr lang="en-US" altLang="en-US" sz="5400" b="1" i="1" dirty="0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Avenir Heavy Oblique" charset="0"/>
              <a:ea typeface="Avenir Heavy Oblique" charset="0"/>
              <a:cs typeface="Avenir Heavy Obliqu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520430" y="642938"/>
            <a:ext cx="1512095" cy="30255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32523" y="1474974"/>
            <a:ext cx="1512095" cy="30255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72001" y="642938"/>
            <a:ext cx="1512095" cy="302558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555527"/>
            <a:ext cx="7000804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Enjoy the music! </a:t>
            </a:r>
          </a:p>
          <a:p>
            <a:pPr algn="ctr"/>
            <a:r>
              <a:rPr lang="en-US" altLang="zh-CN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Enjoy the life!</a:t>
            </a:r>
            <a:endParaRPr lang="zh-CN" alt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" y="3"/>
          <a:ext cx="9143999" cy="5143499"/>
        </p:xfrm>
        <a:graphic>
          <a:graphicData uri="http://schemas.openxmlformats.org/drawingml/2006/table">
            <a:tbl>
              <a:tblPr/>
              <a:tblGrid>
                <a:gridCol w="4482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1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16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8145">
                <a:tc gridSpan="4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Students’ Self-assessment Table(</a:t>
                      </a:r>
                      <a:r>
                        <a:rPr lang="zh-CN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学生自评表</a:t>
                      </a:r>
                      <a:r>
                        <a:rPr lang="en-US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Class ________    Name ________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62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CN" sz="8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CN" sz="11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very good</a:t>
                      </a:r>
                      <a:endParaRPr lang="zh-CN" sz="11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CN" sz="11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just so-so</a:t>
                      </a:r>
                      <a:endParaRPr lang="zh-CN" sz="11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CN" sz="11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en-US" sz="15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not so good</a:t>
                      </a:r>
                      <a:endParaRPr lang="zh-CN" sz="11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1. I can listen carefully in the class.</a:t>
                      </a:r>
                      <a:endParaRPr lang="zh-CN" sz="11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9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 I can answer questions in the class.</a:t>
                      </a:r>
                      <a:endParaRPr lang="zh-CN" sz="11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8145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3. I can take part in the class activities actively. </a:t>
                      </a:r>
                      <a:endParaRPr lang="zh-CN" sz="11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4. I enjoy myself in the class.</a:t>
                      </a:r>
                      <a:endParaRPr lang="zh-CN" sz="11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5. I can work with my partners happily.</a:t>
                      </a:r>
                      <a:endParaRPr lang="zh-CN" sz="11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8145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6. What question do I have about the class? (You can ask the teacher.)</a:t>
                      </a:r>
                      <a:endParaRPr lang="zh-CN" sz="11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9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48145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7 What suggestions do I have for the teacher? (You can tell the teacher.)</a:t>
                      </a:r>
                      <a:endParaRPr lang="zh-CN" sz="11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sz="9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5943" marR="6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716016" y="1275606"/>
            <a:ext cx="152400" cy="10953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932040" y="1275606"/>
            <a:ext cx="152400" cy="10953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148064" y="1275606"/>
            <a:ext cx="152400" cy="10953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364088" y="1275606"/>
            <a:ext cx="152400" cy="10953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80112" y="1275606"/>
            <a:ext cx="152400" cy="10953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300192" y="1275606"/>
            <a:ext cx="152400" cy="10953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588224" y="1275606"/>
            <a:ext cx="152400" cy="10953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876256" y="1275606"/>
            <a:ext cx="152400" cy="10953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956376" y="1275606"/>
            <a:ext cx="152400" cy="10953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6" y="0"/>
            <a:ext cx="9115424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15485" y="646476"/>
            <a:ext cx="3362266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54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07602" y="1677647"/>
            <a:ext cx="857694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Collect more expressions to show good feelings  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bad feelings.</a:t>
            </a:r>
          </a:p>
          <a:p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Make a poster about a concert in English.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email address: </a:t>
            </a:r>
            <a:r>
              <a:rPr lang="en-US" altLang="zh-CN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evaxnwgy@163.com</a:t>
            </a:r>
          </a:p>
          <a:p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37499512\QQ\WinTemp\RichOle\YJWP}YXHCU$9(JDZQA5VTP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0"/>
            <a:ext cx="2278481" cy="2520280"/>
          </a:xfrm>
          <a:prstGeom prst="rect">
            <a:avLst/>
          </a:prstGeom>
          <a:noFill/>
        </p:spPr>
      </p:pic>
      <p:pic>
        <p:nvPicPr>
          <p:cNvPr id="1026" name="Picture 2" descr="C:\Users\Administrator\AppData\Roaming\Tencent\Users\37499512\QQ\WinTemp\RichOle\SY%L3M6{3}5KC1O)[1]EM1Z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0"/>
            <a:ext cx="1987747" cy="2499742"/>
          </a:xfrm>
          <a:prstGeom prst="rect">
            <a:avLst/>
          </a:prstGeom>
          <a:noFill/>
        </p:spPr>
      </p:pic>
      <p:pic>
        <p:nvPicPr>
          <p:cNvPr id="1028" name="Picture 4" descr="C:\Users\Administrator\AppData\Roaming\Tencent\Users\37499512\QQ\WinTemp\RichOle\H`M5SS11RXSTUW8Z%~6$_B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715766"/>
            <a:ext cx="2419469" cy="2016224"/>
          </a:xfrm>
          <a:prstGeom prst="rect">
            <a:avLst/>
          </a:prstGeom>
          <a:noFill/>
        </p:spPr>
      </p:pic>
      <p:pic>
        <p:nvPicPr>
          <p:cNvPr id="1029" name="Picture 5" descr="C:\Users\Administrator\AppData\Roaming\Tencent\Users\37499512\QQ\WinTemp\RichOle\OT0{Y`JKN~UB3N23[X_Y_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2715766"/>
            <a:ext cx="1771650" cy="1933575"/>
          </a:xfrm>
          <a:prstGeom prst="rect">
            <a:avLst/>
          </a:prstGeom>
          <a:noFill/>
        </p:spPr>
      </p:pic>
      <p:pic>
        <p:nvPicPr>
          <p:cNvPr id="12" name="纯音乐-架子鼓演奏_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716016" y="1995686"/>
            <a:ext cx="656456" cy="656456"/>
          </a:xfrm>
          <a:prstGeom prst="rect">
            <a:avLst/>
          </a:prstGeom>
        </p:spPr>
      </p:pic>
      <p:pic>
        <p:nvPicPr>
          <p:cNvPr id="13" name="中国国家交响乐团 - 土耳其进行曲_cli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7812360" y="1995686"/>
            <a:ext cx="648072" cy="648072"/>
          </a:xfrm>
          <a:prstGeom prst="rect">
            <a:avLst/>
          </a:prstGeom>
        </p:spPr>
      </p:pic>
      <p:pic>
        <p:nvPicPr>
          <p:cNvPr id="14" name="小提琴-铃声 加伏特舞曲 西洋器乐纯独奏_clip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2555776" y="4495428"/>
            <a:ext cx="648072" cy="648072"/>
          </a:xfrm>
          <a:prstGeom prst="rect">
            <a:avLst/>
          </a:prstGeom>
        </p:spPr>
      </p:pic>
      <p:pic>
        <p:nvPicPr>
          <p:cNvPr id="15" name="Depapepe-风向仪(吉他曲)_clip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5508104" y="4423420"/>
            <a:ext cx="720080" cy="720080"/>
          </a:xfrm>
          <a:prstGeom prst="rect">
            <a:avLst/>
          </a:prstGeom>
        </p:spPr>
      </p:pic>
      <p:pic>
        <p:nvPicPr>
          <p:cNvPr id="16" name="阿炳-《二泉映月》（二胡独奏） 蒋巽风演奏_clip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 cstate="print"/>
          <a:stretch>
            <a:fillRect/>
          </a:stretch>
        </p:blipFill>
        <p:spPr>
          <a:xfrm>
            <a:off x="7956376" y="4587974"/>
            <a:ext cx="555526" cy="555526"/>
          </a:xfrm>
          <a:prstGeom prst="rect">
            <a:avLst/>
          </a:prstGeom>
        </p:spPr>
      </p:pic>
      <p:pic>
        <p:nvPicPr>
          <p:cNvPr id="11" name="Picture 6" descr="C:\Users\Administrator\AppData\Roaming\Tencent\Users\37499512\QQ\WinTemp\RichOle\C20~N[WHE1`(MCI`AV`(HBV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67395" y="2787774"/>
            <a:ext cx="656933" cy="1839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9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1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7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3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36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2"/>
          <p:cNvSpPr txBox="1"/>
          <p:nvPr/>
        </p:nvSpPr>
        <p:spPr>
          <a:xfrm>
            <a:off x="3791177" y="2067694"/>
            <a:ext cx="3956019" cy="790602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.USER-20160901VE\AppData\Roaming\Tencent\Users\37499512\QQ\WinTemp\RichOle\Y`F]OAM)%M3BLUNOAY`MQQ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63638"/>
            <a:ext cx="5040560" cy="25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763688" y="843558"/>
            <a:ext cx="56166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Body </a:t>
            </a:r>
            <a:r>
              <a:rPr lang="en-US" altLang="zh-C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Instrument</a:t>
            </a:r>
            <a:endParaRPr lang="en-US" altLang="zh-CN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1" y="0"/>
            <a:ext cx="3754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 a game.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Group Piano</a:t>
            </a:r>
            <a:endParaRPr lang="zh-CN" altLang="en-US" b="1" dirty="0"/>
          </a:p>
        </p:txBody>
      </p:sp>
      <p:pic>
        <p:nvPicPr>
          <p:cNvPr id="4" name="Picture 1" descr="C:\Users\Administrator\AppData\Roaming\Tencent\Users\37499512\QQ\WinTemp\RichOle\YJWP}YXHCU$9(JDZQA5VTP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75606"/>
            <a:ext cx="2669078" cy="2952328"/>
          </a:xfrm>
          <a:prstGeom prst="rect">
            <a:avLst/>
          </a:prstGeom>
          <a:noFill/>
        </p:spPr>
      </p:pic>
      <p:pic>
        <p:nvPicPr>
          <p:cNvPr id="5" name="中国国家交响乐团 - 土耳其进行曲_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4838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Group Drums</a:t>
            </a:r>
            <a:endParaRPr lang="zh-CN" altLang="en-US" b="1" dirty="0"/>
          </a:p>
        </p:txBody>
      </p:sp>
      <p:pic>
        <p:nvPicPr>
          <p:cNvPr id="6" name="Picture 2" descr="C:\Users\Administrator\AppData\Roaming\Tencent\Users\37499512\QQ\WinTemp\RichOle\SY%L3M6{3}5KC1O)[1]EM1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7614"/>
            <a:ext cx="1987747" cy="2499742"/>
          </a:xfrm>
          <a:prstGeom prst="rect">
            <a:avLst/>
          </a:prstGeom>
          <a:noFill/>
        </p:spPr>
      </p:pic>
      <p:pic>
        <p:nvPicPr>
          <p:cNvPr id="7" name="纯音乐-架子鼓演奏_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4838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Group Violin</a:t>
            </a:r>
            <a:endParaRPr lang="zh-CN" altLang="en-US" b="1" dirty="0"/>
          </a:p>
        </p:txBody>
      </p:sp>
      <p:pic>
        <p:nvPicPr>
          <p:cNvPr id="5" name="Picture 5" descr="C:\Users\Administrator\AppData\Roaming\Tencent\Users\37499512\QQ\WinTemp\RichOle\OT0{Y`JKN~UB3N23[X_Y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31590"/>
            <a:ext cx="2573133" cy="2808312"/>
          </a:xfrm>
          <a:prstGeom prst="rect">
            <a:avLst/>
          </a:prstGeom>
          <a:noFill/>
        </p:spPr>
      </p:pic>
      <p:pic>
        <p:nvPicPr>
          <p:cNvPr id="8" name="小提琴-铃声 加伏特舞曲 西洋器乐纯独奏_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46599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Group Guitar</a:t>
            </a:r>
            <a:endParaRPr lang="zh-CN" altLang="en-US" b="1" dirty="0"/>
          </a:p>
        </p:txBody>
      </p:sp>
      <p:pic>
        <p:nvPicPr>
          <p:cNvPr id="5" name="Depapepe-风向仪(吉他曲)_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496" y="4838700"/>
            <a:ext cx="304800" cy="304800"/>
          </a:xfrm>
          <a:prstGeom prst="rect">
            <a:avLst/>
          </a:prstGeom>
        </p:spPr>
      </p:pic>
      <p:pic>
        <p:nvPicPr>
          <p:cNvPr id="8" name="Picture 4" descr="C:\Users\Administrator\AppData\Roaming\Tencent\Users\37499512\QQ\WinTemp\RichOle\H`M5SS11RXSTUW8Z%~6$_B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35646"/>
            <a:ext cx="3629204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Group Erhu</a:t>
            </a:r>
            <a:endParaRPr lang="zh-CN" altLang="en-US" b="1" dirty="0"/>
          </a:p>
        </p:txBody>
      </p:sp>
      <p:pic>
        <p:nvPicPr>
          <p:cNvPr id="5" name="Picture 6" descr="C:\Users\Administrator\AppData\Roaming\Tencent\Users\37499512\QQ\WinTemp\RichOle\C20~N[WHE1`(MCI`AV`(HB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91630"/>
            <a:ext cx="1224136" cy="3427581"/>
          </a:xfrm>
          <a:prstGeom prst="rect">
            <a:avLst/>
          </a:prstGeom>
          <a:noFill/>
        </p:spPr>
      </p:pic>
      <p:pic>
        <p:nvPicPr>
          <p:cNvPr id="8" name="阿炳-《二泉映月》（二胡独奏） 蒋巽风演奏_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4838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"/>
          <p:cNvSpPr txBox="1"/>
          <p:nvPr/>
        </p:nvSpPr>
        <p:spPr>
          <a:xfrm>
            <a:off x="0" y="0"/>
            <a:ext cx="4668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Watch the video.</a:t>
            </a:r>
          </a:p>
        </p:txBody>
      </p:sp>
      <p:pic>
        <p:nvPicPr>
          <p:cNvPr id="1025" name="Picture 1" descr="C:\Users\Administrator.USER-20160901VE\AppData\Roaming\Tencent\Users\37499512\QQ\WinTemp\RichOle\]172XYG~)_F95ZP4WSR6{VF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5606"/>
            <a:ext cx="51205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475656" y="4083918"/>
            <a:ext cx="681675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of the music?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732240" y="915566"/>
            <a:ext cx="2411760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Celine Dion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275856" y="483518"/>
            <a:ext cx="41404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Heart Will Go On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532</Words>
  <Application>Microsoft Office PowerPoint</Application>
  <PresentationFormat>全屏显示(16:9)</PresentationFormat>
  <Paragraphs>93</Paragraphs>
  <Slides>20</Slides>
  <Notes>0</Notes>
  <HiddenSlides>0</HiddenSlides>
  <MMClips>10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幻灯片 1</vt:lpstr>
      <vt:lpstr>幻灯片 2</vt:lpstr>
      <vt:lpstr>幻灯片 3</vt:lpstr>
      <vt:lpstr>Group Piano</vt:lpstr>
      <vt:lpstr>Group Drums</vt:lpstr>
      <vt:lpstr>Group Violin</vt:lpstr>
      <vt:lpstr>Group Guitar</vt:lpstr>
      <vt:lpstr>Group Erhu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HHQ</dc:creator>
  <cp:lastModifiedBy>Administrator</cp:lastModifiedBy>
  <cp:revision>312</cp:revision>
  <dcterms:created xsi:type="dcterms:W3CDTF">2012-11-20T03:07:00Z</dcterms:created>
  <dcterms:modified xsi:type="dcterms:W3CDTF">2018-11-28T07:57:07Z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