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wav" ContentType="audio/x-wav"/>
  <Default Extension="jpeg" ContentType="image/jpeg"/>
  <Default Extension="wmf" ContentType="image/x-wmf"/>
  <Default Extension="png" ContentType="image/png"/>
  <Default Extension="emf" ContentType="image/x-emf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3.mpg" ContentType="video/mpeg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24"/>
  </p:notesMasterIdLst>
  <p:sldIdLst>
    <p:sldId id="282" r:id="rId4"/>
    <p:sldId id="329" r:id="rId5"/>
    <p:sldId id="386" r:id="rId6"/>
    <p:sldId id="387" r:id="rId7"/>
    <p:sldId id="332" r:id="rId8"/>
    <p:sldId id="388" r:id="rId9"/>
    <p:sldId id="389" r:id="rId10"/>
    <p:sldId id="390" r:id="rId11"/>
    <p:sldId id="422" r:id="rId12"/>
    <p:sldId id="289" r:id="rId13"/>
    <p:sldId id="392" r:id="rId14"/>
    <p:sldId id="292" r:id="rId15"/>
    <p:sldId id="450" r:id="rId16"/>
    <p:sldId id="429" r:id="rId17"/>
    <p:sldId id="303" r:id="rId18"/>
    <p:sldId id="365" r:id="rId19"/>
    <p:sldId id="446" r:id="rId20"/>
    <p:sldId id="340" r:id="rId21"/>
    <p:sldId id="265" r:id="rId22"/>
    <p:sldId id="300" r:id="rId23"/>
  </p:sldIdLst>
  <p:sldSz cx="9144000" cy="6858000" type="screen4x3"/>
  <p:notesSz cx="6858000" cy="9144000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3200" b="0" i="0" u="none" kern="1200" baseline="0">
        <a:solidFill>
          <a:srgbClr val="FF3300"/>
        </a:solidFill>
        <a:latin typeface="Lucida Sans" panose="020B0602030504020204" pitchFamily="34" charset="0"/>
        <a:ea typeface="宋体" panose="02010600030101010101" pitchFamily="2" charset="-122"/>
        <a:cs typeface="+mn-cs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3200" b="0" i="0" u="none" kern="1200" baseline="0">
        <a:solidFill>
          <a:srgbClr val="FF3300"/>
        </a:solidFill>
        <a:latin typeface="Lucida Sans" panose="020B0602030504020204" pitchFamily="34" charset="0"/>
        <a:ea typeface="宋体" panose="02010600030101010101" pitchFamily="2" charset="-122"/>
        <a:cs typeface="+mn-cs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3200" b="0" i="0" u="none" kern="1200" baseline="0">
        <a:solidFill>
          <a:srgbClr val="FF3300"/>
        </a:solidFill>
        <a:latin typeface="Lucida Sans" panose="020B0602030504020204" pitchFamily="34" charset="0"/>
        <a:ea typeface="宋体" panose="02010600030101010101" pitchFamily="2" charset="-122"/>
        <a:cs typeface="+mn-cs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3200" b="0" i="0" u="none" kern="1200" baseline="0">
        <a:solidFill>
          <a:srgbClr val="FF3300"/>
        </a:solidFill>
        <a:latin typeface="Lucida Sans" panose="020B0602030504020204" pitchFamily="34" charset="0"/>
        <a:ea typeface="宋体" panose="02010600030101010101" pitchFamily="2" charset="-122"/>
        <a:cs typeface="+mn-cs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3200" b="0" i="0" u="none" kern="1200" baseline="0">
        <a:solidFill>
          <a:srgbClr val="FF3300"/>
        </a:solidFill>
        <a:latin typeface="Lucida Sans" panose="020B0602030504020204" pitchFamily="34" charset="0"/>
        <a:ea typeface="宋体" panose="02010600030101010101" pitchFamily="2" charset="-122"/>
        <a:cs typeface="+mn-cs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3200" b="0" i="0" u="none" kern="1200" baseline="0">
        <a:solidFill>
          <a:srgbClr val="FF3300"/>
        </a:solidFill>
        <a:latin typeface="Lucida Sans" panose="020B0602030504020204" pitchFamily="34" charset="0"/>
        <a:ea typeface="宋体" panose="02010600030101010101" pitchFamily="2" charset="-122"/>
        <a:cs typeface="+mn-cs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3200" b="0" i="0" u="none" kern="1200" baseline="0">
        <a:solidFill>
          <a:srgbClr val="FF3300"/>
        </a:solidFill>
        <a:latin typeface="Lucida Sans" panose="020B0602030504020204" pitchFamily="34" charset="0"/>
        <a:ea typeface="宋体" panose="02010600030101010101" pitchFamily="2" charset="-122"/>
        <a:cs typeface="+mn-cs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3200" b="0" i="0" u="none" kern="1200" baseline="0">
        <a:solidFill>
          <a:srgbClr val="FF3300"/>
        </a:solidFill>
        <a:latin typeface="Lucida Sans" panose="020B0602030504020204" pitchFamily="34" charset="0"/>
        <a:ea typeface="宋体" panose="02010600030101010101" pitchFamily="2" charset="-122"/>
        <a:cs typeface="+mn-cs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3200" b="0" i="0" u="none" kern="1200" baseline="0">
        <a:solidFill>
          <a:srgbClr val="FF3300"/>
        </a:solidFill>
        <a:latin typeface="Lucida Sans" panose="020B0602030504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CC0099"/>
    <a:srgbClr val="2E2F10"/>
    <a:srgbClr val="118FDF"/>
    <a:srgbClr val="CC00FF"/>
    <a:srgbClr val="F2B600"/>
    <a:srgbClr val="BE8445"/>
    <a:srgbClr val="F27D00"/>
    <a:srgbClr val="FF00FF"/>
    <a:srgbClr val="4146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9"/>
    <p:restoredTop sz="95027"/>
  </p:normalViewPr>
  <p:slideViewPr>
    <p:cSldViewPr showGuides="1">
      <p:cViewPr>
        <p:scale>
          <a:sx n="71" d="100"/>
          <a:sy n="71" d="100"/>
        </p:scale>
        <p:origin x="-1308" y="96"/>
      </p:cViewPr>
      <p:guideLst>
        <p:guide orient="horz" pos="221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buFontTx/>
              <a:buNone/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Lucida Sans" panose="020B0602030504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buFontTx/>
              <a:buNone/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Lucida Sans" panose="020B0602030504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buFontTx/>
              <a:buNone/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Lucida Sans" panose="020B0602030504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 dirty="0">
                <a:latin typeface="Lucida Sans" panose="020B0602030504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2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Ovr>
    <a:masterClrMapping/>
  </p:clrMapOvr>
  <p:transition spd="med">
    <p:wheel spokes="8"/>
    <p:sndAc>
      <p:stSnd>
        <p:snd r:embed="rId2" name="No New Messag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Ovr>
    <a:masterClrMapping/>
  </p:clrMapOvr>
  <p:transition spd="med">
    <p:wheel spokes="8"/>
    <p:sndAc>
      <p:stSnd>
        <p:snd r:embed="rId2" name="No New Messag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Ovr>
    <a:masterClrMapping/>
  </p:clrMapOvr>
  <p:transition spd="med">
    <p:wheel spokes="8"/>
    <p:sndAc>
      <p:stSnd>
        <p:snd r:embed="rId2" name="No New Messages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Ovr>
    <a:masterClrMapping/>
  </p:clrMapOvr>
  <p:transition spd="med">
    <p:wheel spokes="8"/>
    <p:sndAc>
      <p:stSnd>
        <p:snd r:embed="rId2" name="No New Messages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Ovr>
    <a:masterClrMapping/>
  </p:clrMapOvr>
  <p:transition spd="med">
    <p:wheel spokes="8"/>
    <p:sndAc>
      <p:stSnd>
        <p:snd r:embed="rId2" name="No New Messages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Ovr>
    <a:masterClrMapping/>
  </p:clrMapOvr>
  <p:transition spd="med">
    <p:wheel spokes="8"/>
    <p:sndAc>
      <p:stSnd>
        <p:snd r:embed="rId2" name="No New Messages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Ovr>
    <a:masterClrMapping/>
  </p:clrMapOvr>
  <p:transition spd="med">
    <p:wheel spokes="8"/>
    <p:sndAc>
      <p:stSnd>
        <p:snd r:embed="rId2" name="No New Messages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Ovr>
    <a:masterClrMapping/>
  </p:clrMapOvr>
  <p:transition spd="med">
    <p:wheel spokes="8"/>
    <p:sndAc>
      <p:stSnd>
        <p:snd r:embed="rId2" name="No New Messages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Ovr>
    <a:masterClrMapping/>
  </p:clrMapOvr>
  <p:transition spd="med">
    <p:wheel spokes="8"/>
    <p:sndAc>
      <p:stSnd>
        <p:snd r:embed="rId2" name="No New Messages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Ovr>
    <a:masterClrMapping/>
  </p:clrMapOvr>
  <p:transition spd="med">
    <p:wheel spokes="8"/>
    <p:sndAc>
      <p:stSnd>
        <p:snd r:embed="rId2" name="No New Messages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Ovr>
    <a:masterClrMapping/>
  </p:clrMapOvr>
  <p:transition spd="med">
    <p:wheel spokes="8"/>
    <p:sndAc>
      <p:stSnd>
        <p:snd r:embed="rId2" name="No New Messag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Ovr>
    <a:masterClrMapping/>
  </p:clrMapOvr>
  <p:transition spd="med">
    <p:wheel spokes="8"/>
    <p:sndAc>
      <p:stSnd>
        <p:snd r:embed="rId2" name="No New Messages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Ovr>
    <a:masterClrMapping/>
  </p:clrMapOvr>
  <p:transition spd="med">
    <p:wheel spokes="8"/>
    <p:sndAc>
      <p:stSnd>
        <p:snd r:embed="rId2" name="No New Messages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Ovr>
    <a:masterClrMapping/>
  </p:clrMapOvr>
  <p:transition spd="med">
    <p:wheel spokes="8"/>
    <p:sndAc>
      <p:stSnd>
        <p:snd r:embed="rId2" name="No New Messages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Ovr>
    <a:masterClrMapping/>
  </p:clrMapOvr>
  <p:transition spd="med">
    <p:wheel spokes="8"/>
    <p:sndAc>
      <p:stSnd>
        <p:snd r:embed="rId2" name="No New Messag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Ovr>
    <a:masterClrMapping/>
  </p:clrMapOvr>
  <p:transition spd="med">
    <p:wheel spokes="8"/>
    <p:sndAc>
      <p:stSnd>
        <p:snd r:embed="rId2" name="No New Messag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Ovr>
    <a:masterClrMapping/>
  </p:clrMapOvr>
  <p:transition spd="med">
    <p:wheel spokes="8"/>
    <p:sndAc>
      <p:stSnd>
        <p:snd r:embed="rId2" name="No New Messag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Ovr>
    <a:masterClrMapping/>
  </p:clrMapOvr>
  <p:transition spd="med">
    <p:wheel spokes="8"/>
    <p:sndAc>
      <p:stSnd>
        <p:snd r:embed="rId2" name="No New Messag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Ovr>
    <a:masterClrMapping/>
  </p:clrMapOvr>
  <p:transition spd="med">
    <p:wheel spokes="8"/>
    <p:sndAc>
      <p:stSnd>
        <p:snd r:embed="rId2" name="No New Messag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Ovr>
    <a:masterClrMapping/>
  </p:clrMapOvr>
  <p:transition spd="med">
    <p:wheel spokes="8"/>
    <p:sndAc>
      <p:stSnd>
        <p:snd r:embed="rId2" name="No New Messag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Ovr>
    <a:masterClrMapping/>
  </p:clrMapOvr>
  <p:transition spd="med">
    <p:wheel spokes="8"/>
    <p:sndAc>
      <p:stSnd>
        <p:snd r:embed="rId2" name="No New Messag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Ovr>
    <a:masterClrMapping/>
  </p:clrMapOvr>
  <p:transition spd="med">
    <p:wheel spokes="8"/>
    <p:sndAc>
      <p:stSnd>
        <p:snd r:embed="rId2" name="No New Messag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audio" Target="../media/audio1.wav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audio" Target="../media/audio1.wav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4290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heel spokes="8"/>
    <p:sndAc>
      <p:stSnd>
        <p:snd r:embed="rId13" name="No New Messages.wav"/>
      </p:stSnd>
    </p:sndAc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4290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wheel spokes="8"/>
    <p:sndAc>
      <p:stSnd>
        <p:snd r:embed="rId13" name="No New Messages.wav"/>
      </p:stSnd>
    </p:sndAc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3.emf"/><Relationship Id="rId3" Type="http://schemas.microsoft.com/office/2007/relationships/media" Target="file:///G:\&#21688;&#23425;&#24066;&#28201;&#27849;&#20013;&#23398;-&#32993;&#38639;&#21531;-&#20161;&#29233;&#33521;&#35821;&#20843;&#24180;&#32423;&#19978;&#20876;Unit3%20Topic2%20What%20sweet%20music!%20Section%20B\3.&#35838;&#20214;\&#27468;&#26354;\Queen%20-%20We%20Will%20Rock%20You(0)(1).mp3" TargetMode="External"/><Relationship Id="rId2" Type="http://schemas.openxmlformats.org/officeDocument/2006/relationships/audio" Target="file:///G:\&#21688;&#23425;&#24066;&#28201;&#27849;&#20013;&#23398;-&#32993;&#38639;&#21531;-&#20161;&#29233;&#33521;&#35821;&#20843;&#24180;&#32423;&#19978;&#20876;Unit3%20Topic2%20What%20sweet%20music!%20Section%20B\3.&#35838;&#20214;\&#27468;&#26354;\Queen%20-%20We%20Will%20Rock%20You(0)(1).mp3" TargetMode="Externa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6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1.wav"/><Relationship Id="rId3" Type="http://schemas.openxmlformats.org/officeDocument/2006/relationships/image" Target="../media/image26.png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1" Type="http://schemas.microsoft.com/office/2007/relationships/media" Target="../media/media3.mp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2.wav"/><Relationship Id="rId2" Type="http://schemas.openxmlformats.org/officeDocument/2006/relationships/image" Target="../media/image29.jpeg"/><Relationship Id="rId1" Type="http://schemas.openxmlformats.org/officeDocument/2006/relationships/image" Target="../media/image28.GIF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audio" Target="../media/audio1.wav"/><Relationship Id="rId2" Type="http://schemas.openxmlformats.org/officeDocument/2006/relationships/image" Target="../media/image31.jpeg"/><Relationship Id="rId1" Type="http://schemas.openxmlformats.org/officeDocument/2006/relationships/image" Target="../media/image3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1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6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1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6.emf"/><Relationship Id="rId4" Type="http://schemas.microsoft.com/office/2007/relationships/media" Target="file:///G:\&#21688;&#23425;&#24066;&#28201;&#27849;&#20013;&#23398;-&#32993;&#38639;&#21531;-&#20161;&#29233;&#33521;&#35821;&#20843;&#24180;&#32423;&#19978;&#20876;Unit3%20Topic2%20What%20sweet%20music!%20Section%20B\3.&#35838;&#20214;\&#27468;&#26354;\Classical%20Artists%20-%20&#21629;&#36816;&#20132;&#21709;&#26354;.mp3" TargetMode="External"/><Relationship Id="rId3" Type="http://schemas.openxmlformats.org/officeDocument/2006/relationships/audio" Target="file:///G:\&#21688;&#23425;&#24066;&#28201;&#27849;&#20013;&#23398;-&#32993;&#38639;&#21531;-&#20161;&#29233;&#33521;&#35821;&#20843;&#24180;&#32423;&#19978;&#20876;Unit3%20Topic2%20What%20sweet%20music!%20Section%20B\3.&#35838;&#20214;\&#27468;&#26354;\Classical%20Artists%20-%20&#21629;&#36816;&#20132;&#21709;&#26354;.mp3" TargetMode="Externa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1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9.emf"/><Relationship Id="rId4" Type="http://schemas.microsoft.com/office/2007/relationships/media" Target="file:///G:\&#21688;&#23425;&#24066;&#28201;&#27849;&#20013;&#23398;-&#32993;&#38639;&#21531;-&#20161;&#29233;&#33521;&#35821;&#20843;&#24180;&#32423;&#19978;&#20876;Unit3%20Topic2%20What%20sweet%20music!%20Section%20B\3.&#35838;&#20214;\&#27468;&#26354;\&#20598;&#20687;&#32451;&#20064;&#29983;%20-%20EiEi%20(Live).mp3" TargetMode="External"/><Relationship Id="rId3" Type="http://schemas.openxmlformats.org/officeDocument/2006/relationships/audio" Target="file:///G:\&#21688;&#23425;&#24066;&#28201;&#27849;&#20013;&#23398;-&#32993;&#38639;&#21531;-&#20161;&#29233;&#33521;&#35821;&#20843;&#24180;&#32423;&#19978;&#20876;Unit3%20Topic2%20What%20sweet%20music!%20Section%20B\3.&#35838;&#20214;\&#27468;&#26354;\&#20598;&#20687;&#32451;&#20064;&#29983;%20-%20EiEi%20(Live).mp3" TargetMode="Externa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.vml"/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.bin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18.emf"/><Relationship Id="rId7" Type="http://schemas.microsoft.com/office/2007/relationships/media" Target="file:///G:\&#21688;&#23425;&#24066;&#28201;&#27849;&#20013;&#23398;-&#32993;&#38639;&#21531;-&#20161;&#29233;&#33521;&#35821;&#20843;&#24180;&#32423;&#19978;&#20876;Unit3%20Topic2%20What%20sweet%20music!%20Section%20B\3.&#35838;&#20214;\&#27468;&#26354;\&#23435;&#31062;&#33521;%20-%20&#36771;&#22969;&#23376;.mp3" TargetMode="External"/><Relationship Id="rId6" Type="http://schemas.openxmlformats.org/officeDocument/2006/relationships/audio" Target="file:///G:\&#21688;&#23425;&#24066;&#28201;&#27849;&#20013;&#23398;-&#32993;&#38639;&#21531;-&#20161;&#29233;&#33521;&#35821;&#20843;&#24180;&#32423;&#19978;&#20876;Unit3%20Topic2%20What%20sweet%20music!%20Section%20B\3.&#35838;&#20214;\&#27468;&#26354;\&#23435;&#31062;&#33521;%20-%20&#36771;&#22969;&#23376;.mp3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0" Type="http://schemas.openxmlformats.org/officeDocument/2006/relationships/slideLayout" Target="../slideLayouts/slideLayout7.xml"/><Relationship Id="rId1" Type="http://schemas.openxmlformats.org/officeDocument/2006/relationships/hyperlink" Target="&#38142;&#25509;&#36164;&#28304;/&#38050;&#29748;&#26354;.mp3" TargetMode="Externa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1.wav"/><Relationship Id="rId3" Type="http://schemas.openxmlformats.org/officeDocument/2006/relationships/image" Target="../media/image5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1.wav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1.wav"/><Relationship Id="rId3" Type="http://schemas.openxmlformats.org/officeDocument/2006/relationships/image" Target="../media/image15.jpeg"/><Relationship Id="rId2" Type="http://schemas.openxmlformats.org/officeDocument/2006/relationships/image" Target="../media/image24.jpe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12.jpeg"/><Relationship Id="rId1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anchor="ctr"/>
          <a:lstStyle/>
          <a:p>
            <a:pPr marL="0" indent="0" defTabSz="914400" latinLnBrk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sz="3600" b="1" baseline="0" dirty="0">
                <a:solidFill>
                  <a:schemeClr val="tx1"/>
                </a:solidFill>
                <a:latin typeface="Times New Roman" panose="02020603050405020304" pitchFamily="18" charset="0"/>
              </a:rPr>
              <a:t>TOPIC 2 What sweet music!</a:t>
            </a:r>
            <a:endParaRPr lang="en-US" altLang="zh-CN" sz="3600" b="1" baseline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21088" y="2178050"/>
            <a:ext cx="2936875" cy="9493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 eaLnBrk="0" hangingPunct="0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Section B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1a~2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reeform 592"/>
          <p:cNvSpPr/>
          <p:nvPr/>
        </p:nvSpPr>
        <p:spPr bwMode="auto">
          <a:xfrm>
            <a:off x="4011613" y="4394200"/>
            <a:ext cx="1120775" cy="458788"/>
          </a:xfrm>
          <a:custGeom>
            <a:avLst/>
            <a:gdLst>
              <a:gd name="T0" fmla="*/ 208 w 352"/>
              <a:gd name="T1" fmla="*/ 0 h 144"/>
              <a:gd name="T2" fmla="*/ 115 w 352"/>
              <a:gd name="T3" fmla="*/ 82 h 144"/>
              <a:gd name="T4" fmla="*/ 79 w 352"/>
              <a:gd name="T5" fmla="*/ 74 h 144"/>
              <a:gd name="T6" fmla="*/ 0 w 352"/>
              <a:gd name="T7" fmla="*/ 144 h 144"/>
              <a:gd name="T8" fmla="*/ 352 w 352"/>
              <a:gd name="T9" fmla="*/ 144 h 144"/>
              <a:gd name="T10" fmla="*/ 301 w 352"/>
              <a:gd name="T11" fmla="*/ 84 h 144"/>
              <a:gd name="T12" fmla="*/ 208 w 352"/>
              <a:gd name="T13" fmla="*/ 0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2" h="144">
                <a:moveTo>
                  <a:pt x="208" y="0"/>
                </a:moveTo>
                <a:cubicBezTo>
                  <a:pt x="160" y="0"/>
                  <a:pt x="120" y="36"/>
                  <a:pt x="115" y="82"/>
                </a:cubicBezTo>
                <a:cubicBezTo>
                  <a:pt x="104" y="77"/>
                  <a:pt x="92" y="74"/>
                  <a:pt x="79" y="74"/>
                </a:cubicBezTo>
                <a:cubicBezTo>
                  <a:pt x="38" y="74"/>
                  <a:pt x="4" y="104"/>
                  <a:pt x="0" y="144"/>
                </a:cubicBezTo>
                <a:cubicBezTo>
                  <a:pt x="352" y="144"/>
                  <a:pt x="352" y="144"/>
                  <a:pt x="352" y="144"/>
                </a:cubicBezTo>
                <a:cubicBezTo>
                  <a:pt x="352" y="113"/>
                  <a:pt x="330" y="89"/>
                  <a:pt x="301" y="84"/>
                </a:cubicBezTo>
                <a:cubicBezTo>
                  <a:pt x="297" y="37"/>
                  <a:pt x="257" y="0"/>
                  <a:pt x="208" y="0"/>
                </a:cubicBezTo>
              </a:path>
            </a:pathLst>
          </a:custGeom>
          <a:solidFill>
            <a:schemeClr val="accent1">
              <a:lumMod val="40000"/>
              <a:lumOff val="60000"/>
              <a:alpha val="69804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" name="组合 16"/>
          <p:cNvGrpSpPr/>
          <p:nvPr/>
        </p:nvGrpSpPr>
        <p:grpSpPr>
          <a:xfrm>
            <a:off x="3882253" y="3304078"/>
            <a:ext cx="3281842" cy="514993"/>
            <a:chOff x="3704628" y="3283555"/>
            <a:chExt cx="7355415" cy="1154228"/>
          </a:xfrm>
          <a:solidFill>
            <a:schemeClr val="accent1">
              <a:lumMod val="40000"/>
              <a:lumOff val="60000"/>
              <a:alpha val="69804"/>
            </a:schemeClr>
          </a:solidFill>
        </p:grpSpPr>
        <p:sp>
          <p:nvSpPr>
            <p:cNvPr id="18" name="Freeform 36"/>
            <p:cNvSpPr/>
            <p:nvPr/>
          </p:nvSpPr>
          <p:spPr bwMode="auto">
            <a:xfrm>
              <a:off x="3704628" y="3283555"/>
              <a:ext cx="1149541" cy="560647"/>
            </a:xfrm>
            <a:custGeom>
              <a:avLst/>
              <a:gdLst>
                <a:gd name="T0" fmla="*/ 533 w 568"/>
                <a:gd name="T1" fmla="*/ 155 h 277"/>
                <a:gd name="T2" fmla="*/ 463 w 568"/>
                <a:gd name="T3" fmla="*/ 70 h 277"/>
                <a:gd name="T4" fmla="*/ 394 w 568"/>
                <a:gd name="T5" fmla="*/ 68 h 277"/>
                <a:gd name="T6" fmla="*/ 303 w 568"/>
                <a:gd name="T7" fmla="*/ 0 h 277"/>
                <a:gd name="T8" fmla="*/ 222 w 568"/>
                <a:gd name="T9" fmla="*/ 45 h 277"/>
                <a:gd name="T10" fmla="*/ 161 w 568"/>
                <a:gd name="T11" fmla="*/ 43 h 277"/>
                <a:gd name="T12" fmla="*/ 87 w 568"/>
                <a:gd name="T13" fmla="*/ 108 h 277"/>
                <a:gd name="T14" fmla="*/ 82 w 568"/>
                <a:gd name="T15" fmla="*/ 108 h 277"/>
                <a:gd name="T16" fmla="*/ 0 w 568"/>
                <a:gd name="T17" fmla="*/ 193 h 277"/>
                <a:gd name="T18" fmla="*/ 82 w 568"/>
                <a:gd name="T19" fmla="*/ 277 h 277"/>
                <a:gd name="T20" fmla="*/ 85 w 568"/>
                <a:gd name="T21" fmla="*/ 277 h 277"/>
                <a:gd name="T22" fmla="*/ 87 w 568"/>
                <a:gd name="T23" fmla="*/ 277 h 277"/>
                <a:gd name="T24" fmla="*/ 494 w 568"/>
                <a:gd name="T25" fmla="*/ 277 h 277"/>
                <a:gd name="T26" fmla="*/ 499 w 568"/>
                <a:gd name="T27" fmla="*/ 277 h 277"/>
                <a:gd name="T28" fmla="*/ 568 w 568"/>
                <a:gd name="T29" fmla="*/ 210 h 277"/>
                <a:gd name="T30" fmla="*/ 533 w 568"/>
                <a:gd name="T31" fmla="*/ 155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68" h="277">
                  <a:moveTo>
                    <a:pt x="533" y="155"/>
                  </a:moveTo>
                  <a:cubicBezTo>
                    <a:pt x="532" y="119"/>
                    <a:pt x="505" y="84"/>
                    <a:pt x="463" y="70"/>
                  </a:cubicBezTo>
                  <a:cubicBezTo>
                    <a:pt x="439" y="61"/>
                    <a:pt x="415" y="61"/>
                    <a:pt x="394" y="68"/>
                  </a:cubicBezTo>
                  <a:cubicBezTo>
                    <a:pt x="383" y="29"/>
                    <a:pt x="346" y="0"/>
                    <a:pt x="303" y="0"/>
                  </a:cubicBezTo>
                  <a:cubicBezTo>
                    <a:pt x="269" y="0"/>
                    <a:pt x="239" y="18"/>
                    <a:pt x="222" y="45"/>
                  </a:cubicBezTo>
                  <a:cubicBezTo>
                    <a:pt x="204" y="39"/>
                    <a:pt x="182" y="38"/>
                    <a:pt x="161" y="43"/>
                  </a:cubicBezTo>
                  <a:cubicBezTo>
                    <a:pt x="124" y="52"/>
                    <a:pt x="96" y="78"/>
                    <a:pt x="87" y="108"/>
                  </a:cubicBezTo>
                  <a:cubicBezTo>
                    <a:pt x="85" y="108"/>
                    <a:pt x="83" y="108"/>
                    <a:pt x="82" y="108"/>
                  </a:cubicBezTo>
                  <a:cubicBezTo>
                    <a:pt x="37" y="108"/>
                    <a:pt x="0" y="146"/>
                    <a:pt x="0" y="193"/>
                  </a:cubicBezTo>
                  <a:cubicBezTo>
                    <a:pt x="0" y="239"/>
                    <a:pt x="37" y="277"/>
                    <a:pt x="82" y="277"/>
                  </a:cubicBezTo>
                  <a:cubicBezTo>
                    <a:pt x="83" y="277"/>
                    <a:pt x="84" y="277"/>
                    <a:pt x="85" y="277"/>
                  </a:cubicBezTo>
                  <a:cubicBezTo>
                    <a:pt x="86" y="277"/>
                    <a:pt x="87" y="277"/>
                    <a:pt x="87" y="277"/>
                  </a:cubicBezTo>
                  <a:cubicBezTo>
                    <a:pt x="494" y="277"/>
                    <a:pt x="494" y="277"/>
                    <a:pt x="494" y="277"/>
                  </a:cubicBezTo>
                  <a:cubicBezTo>
                    <a:pt x="496" y="277"/>
                    <a:pt x="498" y="277"/>
                    <a:pt x="499" y="277"/>
                  </a:cubicBezTo>
                  <a:cubicBezTo>
                    <a:pt x="538" y="273"/>
                    <a:pt x="568" y="245"/>
                    <a:pt x="568" y="210"/>
                  </a:cubicBezTo>
                  <a:cubicBezTo>
                    <a:pt x="568" y="187"/>
                    <a:pt x="554" y="167"/>
                    <a:pt x="533" y="1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Freeform 592"/>
            <p:cNvSpPr/>
            <p:nvPr/>
          </p:nvSpPr>
          <p:spPr bwMode="auto">
            <a:xfrm>
              <a:off x="9939268" y="3978995"/>
              <a:ext cx="1120775" cy="458788"/>
            </a:xfrm>
            <a:custGeom>
              <a:avLst/>
              <a:gdLst>
                <a:gd name="T0" fmla="*/ 208 w 352"/>
                <a:gd name="T1" fmla="*/ 0 h 144"/>
                <a:gd name="T2" fmla="*/ 115 w 352"/>
                <a:gd name="T3" fmla="*/ 82 h 144"/>
                <a:gd name="T4" fmla="*/ 79 w 352"/>
                <a:gd name="T5" fmla="*/ 74 h 144"/>
                <a:gd name="T6" fmla="*/ 0 w 352"/>
                <a:gd name="T7" fmla="*/ 144 h 144"/>
                <a:gd name="T8" fmla="*/ 352 w 352"/>
                <a:gd name="T9" fmla="*/ 144 h 144"/>
                <a:gd name="T10" fmla="*/ 301 w 352"/>
                <a:gd name="T11" fmla="*/ 84 h 144"/>
                <a:gd name="T12" fmla="*/ 208 w 352"/>
                <a:gd name="T1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2" h="144">
                  <a:moveTo>
                    <a:pt x="208" y="0"/>
                  </a:moveTo>
                  <a:cubicBezTo>
                    <a:pt x="160" y="0"/>
                    <a:pt x="120" y="36"/>
                    <a:pt x="115" y="82"/>
                  </a:cubicBezTo>
                  <a:cubicBezTo>
                    <a:pt x="104" y="77"/>
                    <a:pt x="92" y="74"/>
                    <a:pt x="79" y="74"/>
                  </a:cubicBezTo>
                  <a:cubicBezTo>
                    <a:pt x="38" y="74"/>
                    <a:pt x="4" y="104"/>
                    <a:pt x="0" y="144"/>
                  </a:cubicBezTo>
                  <a:cubicBezTo>
                    <a:pt x="352" y="144"/>
                    <a:pt x="352" y="144"/>
                    <a:pt x="352" y="144"/>
                  </a:cubicBezTo>
                  <a:cubicBezTo>
                    <a:pt x="352" y="113"/>
                    <a:pt x="330" y="89"/>
                    <a:pt x="301" y="84"/>
                  </a:cubicBezTo>
                  <a:cubicBezTo>
                    <a:pt x="297" y="37"/>
                    <a:pt x="257" y="0"/>
                    <a:pt x="208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0" name="Freeform 10"/>
          <p:cNvSpPr/>
          <p:nvPr/>
        </p:nvSpPr>
        <p:spPr bwMode="auto">
          <a:xfrm>
            <a:off x="431800" y="2278063"/>
            <a:ext cx="958850" cy="500063"/>
          </a:xfrm>
          <a:custGeom>
            <a:avLst/>
            <a:gdLst>
              <a:gd name="T0" fmla="*/ 240 w 326"/>
              <a:gd name="T1" fmla="*/ 0 h 170"/>
              <a:gd name="T2" fmla="*/ 174 w 326"/>
              <a:gd name="T3" fmla="*/ 30 h 170"/>
              <a:gd name="T4" fmla="*/ 131 w 326"/>
              <a:gd name="T5" fmla="*/ 7 h 170"/>
              <a:gd name="T6" fmla="*/ 78 w 326"/>
              <a:gd name="T7" fmla="*/ 59 h 170"/>
              <a:gd name="T8" fmla="*/ 81 w 326"/>
              <a:gd name="T9" fmla="*/ 74 h 170"/>
              <a:gd name="T10" fmla="*/ 53 w 326"/>
              <a:gd name="T11" fmla="*/ 66 h 170"/>
              <a:gd name="T12" fmla="*/ 0 w 326"/>
              <a:gd name="T13" fmla="*/ 118 h 170"/>
              <a:gd name="T14" fmla="*/ 37 w 326"/>
              <a:gd name="T15" fmla="*/ 168 h 170"/>
              <a:gd name="T16" fmla="*/ 46 w 326"/>
              <a:gd name="T17" fmla="*/ 170 h 170"/>
              <a:gd name="T18" fmla="*/ 49 w 326"/>
              <a:gd name="T19" fmla="*/ 170 h 170"/>
              <a:gd name="T20" fmla="*/ 53 w 326"/>
              <a:gd name="T21" fmla="*/ 170 h 170"/>
              <a:gd name="T22" fmla="*/ 57 w 326"/>
              <a:gd name="T23" fmla="*/ 170 h 170"/>
              <a:gd name="T24" fmla="*/ 229 w 326"/>
              <a:gd name="T25" fmla="*/ 170 h 170"/>
              <a:gd name="T26" fmla="*/ 230 w 326"/>
              <a:gd name="T27" fmla="*/ 169 h 170"/>
              <a:gd name="T28" fmla="*/ 240 w 326"/>
              <a:gd name="T29" fmla="*/ 170 h 170"/>
              <a:gd name="T30" fmla="*/ 326 w 326"/>
              <a:gd name="T31" fmla="*/ 85 h 170"/>
              <a:gd name="T32" fmla="*/ 240 w 326"/>
              <a:gd name="T33" fmla="*/ 0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26" h="170">
                <a:moveTo>
                  <a:pt x="240" y="0"/>
                </a:moveTo>
                <a:cubicBezTo>
                  <a:pt x="213" y="0"/>
                  <a:pt x="190" y="11"/>
                  <a:pt x="174" y="30"/>
                </a:cubicBezTo>
                <a:cubicBezTo>
                  <a:pt x="164" y="16"/>
                  <a:pt x="149" y="7"/>
                  <a:pt x="131" y="7"/>
                </a:cubicBezTo>
                <a:cubicBezTo>
                  <a:pt x="102" y="7"/>
                  <a:pt x="78" y="30"/>
                  <a:pt x="78" y="59"/>
                </a:cubicBezTo>
                <a:cubicBezTo>
                  <a:pt x="78" y="64"/>
                  <a:pt x="79" y="69"/>
                  <a:pt x="81" y="74"/>
                </a:cubicBezTo>
                <a:cubicBezTo>
                  <a:pt x="72" y="69"/>
                  <a:pt x="63" y="66"/>
                  <a:pt x="53" y="66"/>
                </a:cubicBezTo>
                <a:cubicBezTo>
                  <a:pt x="24" y="66"/>
                  <a:pt x="0" y="89"/>
                  <a:pt x="0" y="118"/>
                </a:cubicBezTo>
                <a:cubicBezTo>
                  <a:pt x="0" y="141"/>
                  <a:pt x="16" y="161"/>
                  <a:pt x="37" y="168"/>
                </a:cubicBezTo>
                <a:cubicBezTo>
                  <a:pt x="40" y="169"/>
                  <a:pt x="43" y="170"/>
                  <a:pt x="46" y="170"/>
                </a:cubicBezTo>
                <a:cubicBezTo>
                  <a:pt x="49" y="170"/>
                  <a:pt x="49" y="170"/>
                  <a:pt x="49" y="170"/>
                </a:cubicBezTo>
                <a:cubicBezTo>
                  <a:pt x="50" y="170"/>
                  <a:pt x="51" y="170"/>
                  <a:pt x="53" y="170"/>
                </a:cubicBezTo>
                <a:cubicBezTo>
                  <a:pt x="54" y="170"/>
                  <a:pt x="56" y="170"/>
                  <a:pt x="57" y="170"/>
                </a:cubicBezTo>
                <a:cubicBezTo>
                  <a:pt x="229" y="170"/>
                  <a:pt x="229" y="170"/>
                  <a:pt x="229" y="170"/>
                </a:cubicBezTo>
                <a:cubicBezTo>
                  <a:pt x="230" y="169"/>
                  <a:pt x="230" y="169"/>
                  <a:pt x="230" y="169"/>
                </a:cubicBezTo>
                <a:cubicBezTo>
                  <a:pt x="233" y="170"/>
                  <a:pt x="236" y="170"/>
                  <a:pt x="240" y="170"/>
                </a:cubicBezTo>
                <a:cubicBezTo>
                  <a:pt x="287" y="170"/>
                  <a:pt x="326" y="132"/>
                  <a:pt x="326" y="85"/>
                </a:cubicBezTo>
                <a:cubicBezTo>
                  <a:pt x="326" y="38"/>
                  <a:pt x="287" y="0"/>
                  <a:pt x="24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69804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Lucida Sans" panose="020B0602030504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32325" y="5084763"/>
            <a:ext cx="3867150" cy="89255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 eaLnBrk="0" hangingPunct="0"/>
            <a:r>
              <a:rPr lang="zh-CN" altLang="en-US" sz="26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咸宁市温泉中学</a:t>
            </a:r>
            <a:endParaRPr lang="en-US" altLang="zh-CN" sz="2600" dirty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ctr" eaLnBrk="0" hangingPunct="0"/>
            <a:r>
              <a:rPr lang="zh-CN" altLang="en-US" sz="26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胡雯君</a:t>
            </a:r>
            <a:endParaRPr lang="zh-CN" altLang="en-US" sz="2600" dirty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3" name="Queen - We Will Rock You(0)(1).mp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45580" y="340677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4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9" dur="314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  <p:bldP spid="25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椭圆 31"/>
          <p:cNvSpPr/>
          <p:nvPr/>
        </p:nvSpPr>
        <p:spPr>
          <a:xfrm>
            <a:off x="114300" y="331470"/>
            <a:ext cx="1144588" cy="47148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+mn-ea"/>
              </a:rPr>
              <a:t>1a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+mn-ea"/>
            </a:endParaRPr>
          </a:p>
        </p:txBody>
      </p:sp>
      <p:sp>
        <p:nvSpPr>
          <p:cNvPr id="46" name="标题 3"/>
          <p:cNvSpPr txBox="1"/>
          <p:nvPr/>
        </p:nvSpPr>
        <p:spPr>
          <a:xfrm>
            <a:off x="1258888" y="240983"/>
            <a:ext cx="6084888" cy="652463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defTabSz="914400" eaLnBrk="0" hangingPunct="0">
              <a:buClrTx/>
              <a:buSzTx/>
              <a:buFontTx/>
              <a:buNone/>
              <a:defRPr/>
            </a:pPr>
            <a:r>
              <a:rPr kumimoji="0" lang="en-US" altLang="zh-CN" b="1" kern="1200" cap="none" spc="0" normalizeH="0" baseline="0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Pre-listening </a:t>
            </a:r>
            <a:r>
              <a:rPr kumimoji="0" lang="en-US" altLang="zh-CN" sz="2000" b="1" kern="1200" cap="none" spc="0" normalizeH="0" baseline="0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(</a:t>
            </a:r>
            <a:r>
              <a:rPr kumimoji="0" lang="en-US" altLang="zh-CN" sz="2000" b="1" kern="1200" cap="none" spc="0" normalizeH="0" baseline="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Answer the following </a:t>
            </a:r>
            <a:r>
              <a:rPr kumimoji="0" lang="en-US" altLang="zh-CN" sz="2000" b="1" kern="1200" cap="none" spc="0" normalizeH="0" baseline="0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question</a:t>
            </a:r>
            <a:r>
              <a:rPr kumimoji="0" lang="en-US" altLang="zh-CN" sz="2000" b="1" kern="1200" cap="none" spc="0" normalizeH="0" baseline="0" noProof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.)</a:t>
            </a:r>
            <a:endParaRPr kumimoji="0" lang="zh-CN" altLang="en-US" sz="2000" b="1" kern="1200" cap="none" spc="0" normalizeH="0" baseline="0" noProof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3315" name="TextBox 2"/>
          <p:cNvSpPr txBox="1"/>
          <p:nvPr/>
        </p:nvSpPr>
        <p:spPr>
          <a:xfrm>
            <a:off x="592773" y="5471160"/>
            <a:ext cx="8159750" cy="518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2800" noProof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Did Li Ming use to enjoy pop music?</a:t>
            </a:r>
            <a:endParaRPr lang="en-US" altLang="zh-CN" sz="2800" noProof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11268" name="图片 4"/>
          <p:cNvPicPr>
            <a:picLocks noChangeAspect="1"/>
          </p:cNvPicPr>
          <p:nvPr/>
        </p:nvPicPr>
        <p:blipFill>
          <a:blip r:embed="rId1"/>
          <a:srcRect l="3633" t="2567" r="3598"/>
          <a:stretch>
            <a:fillRect/>
          </a:stretch>
        </p:blipFill>
        <p:spPr>
          <a:xfrm>
            <a:off x="1223963" y="1500188"/>
            <a:ext cx="6697662" cy="3590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U3T2B-1a(0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9830" y="536575"/>
            <a:ext cx="619125" cy="5416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818" name="Group 74"/>
          <p:cNvGraphicFramePr>
            <a:graphicFrameLocks noGrp="1"/>
          </p:cNvGraphicFramePr>
          <p:nvPr/>
        </p:nvGraphicFramePr>
        <p:xfrm>
          <a:off x="468313" y="1844675"/>
          <a:ext cx="8281987" cy="3776345"/>
        </p:xfrm>
        <a:graphic>
          <a:graphicData uri="http://schemas.openxmlformats.org/drawingml/2006/table">
            <a:tbl>
              <a:tblPr/>
              <a:tblGrid>
                <a:gridCol w="1655762"/>
                <a:gridCol w="1657350"/>
                <a:gridCol w="1654175"/>
                <a:gridCol w="1657350"/>
                <a:gridCol w="1657350"/>
              </a:tblGrid>
              <a:tr h="90741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Name </a:t>
                      </a:r>
                      <a:endParaRPr kumimoji="0" lang="en-US" altLang="zh-CN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>
                        <a:alpha val="60001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Like </a:t>
                      </a:r>
                      <a:endParaRPr kumimoji="0" lang="en-US" altLang="zh-CN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>
                        <a:alpha val="60001"/>
                      </a:srgbClr>
                    </a:solidFill>
                  </a:tcPr>
                </a:tc>
                <a:tc hMerge="1"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Dislike </a:t>
                      </a:r>
                      <a:endParaRPr kumimoji="0" lang="en-US" altLang="zh-CN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>
                        <a:alpha val="60001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Reason for dislike </a:t>
                      </a:r>
                      <a:endParaRPr kumimoji="0" lang="en-US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>
                        <a:alpha val="60001"/>
                      </a:srgbClr>
                    </a:solidFill>
                  </a:tcPr>
                </a:tc>
              </a:tr>
              <a:tr h="739775"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Used to </a:t>
                      </a:r>
                      <a:endParaRPr kumimoji="0" lang="en-US" altLang="zh-CN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>
                        <a:alpha val="600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Now </a:t>
                      </a:r>
                      <a:endParaRPr kumimoji="0" lang="en-US" altLang="zh-CN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>
                        <a:alpha val="60001"/>
                      </a:srgbClr>
                    </a:solidFill>
                  </a:tcPr>
                </a:tc>
                <a:tc vMerge="1">
                  <a:tcPr/>
                </a:tc>
                <a:tc vMerge="1">
                  <a:tcPr/>
                </a:tc>
              </a:tr>
              <a:tr h="1000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Li Ming</a:t>
                      </a:r>
                      <a:endParaRPr kumimoji="0" lang="en-US" altLang="zh-C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宋体" panose="02010600030101010101" pitchFamily="2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宋体" panose="02010600030101010101" pitchFamily="2" charset="-122"/>
                        </a:rPr>
                        <a:t> </a:t>
                      </a:r>
                      <a:endParaRPr kumimoji="0" lang="en-US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Comic Sans MS" panose="030F0702030302020204" pitchFamily="66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1290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Jane </a:t>
                      </a:r>
                      <a:endParaRPr kumimoji="0" lang="en-US" altLang="zh-C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宋体" panose="02010600030101010101" pitchFamily="2" charset="-122"/>
                        </a:rPr>
                        <a:t>  </a:t>
                      </a:r>
                      <a:endParaRPr kumimoji="0" lang="en-US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宋体" panose="02010600030101010101" pitchFamily="2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31794" name="Text Box 50"/>
          <p:cNvSpPr txBox="1"/>
          <p:nvPr/>
        </p:nvSpPr>
        <p:spPr>
          <a:xfrm>
            <a:off x="2366963" y="3602038"/>
            <a:ext cx="1368425" cy="8223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0000F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pop music</a:t>
            </a:r>
            <a:endParaRPr lang="en-US" altLang="zh-CN" sz="2400" b="1" dirty="0">
              <a:solidFill>
                <a:srgbClr val="0000F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31795" name="Text Box 51"/>
          <p:cNvSpPr txBox="1"/>
          <p:nvPr/>
        </p:nvSpPr>
        <p:spPr>
          <a:xfrm>
            <a:off x="2276475" y="4121150"/>
            <a:ext cx="1295400" cy="1219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country music</a:t>
            </a:r>
            <a:endParaRPr lang="en-US" altLang="zh-CN" sz="2400" b="1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31796" name="Text Box 52"/>
          <p:cNvSpPr txBox="1"/>
          <p:nvPr/>
        </p:nvSpPr>
        <p:spPr>
          <a:xfrm>
            <a:off x="4068763" y="3602038"/>
            <a:ext cx="1296987" cy="8223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0000F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folk music</a:t>
            </a:r>
            <a:endParaRPr lang="en-US" altLang="zh-CN" sz="2400" b="1" dirty="0">
              <a:solidFill>
                <a:srgbClr val="0000F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31797" name="Text Box 53"/>
          <p:cNvSpPr txBox="1"/>
          <p:nvPr/>
        </p:nvSpPr>
        <p:spPr>
          <a:xfrm>
            <a:off x="4068763" y="4700270"/>
            <a:ext cx="1512887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jazz</a:t>
            </a:r>
            <a:endParaRPr lang="en-US" altLang="zh-CN" sz="2400" b="1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31798" name="Text Box 54"/>
          <p:cNvSpPr txBox="1"/>
          <p:nvPr/>
        </p:nvSpPr>
        <p:spPr>
          <a:xfrm>
            <a:off x="5737225" y="3662363"/>
            <a:ext cx="1223963" cy="701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1" dirty="0">
                <a:solidFill>
                  <a:srgbClr val="0000F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classical music</a:t>
            </a:r>
            <a:endParaRPr lang="en-US" altLang="zh-CN" sz="2000" b="1" dirty="0">
              <a:solidFill>
                <a:srgbClr val="0000F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31801" name="Text Box 57"/>
          <p:cNvSpPr txBox="1"/>
          <p:nvPr/>
        </p:nvSpPr>
        <p:spPr>
          <a:xfrm>
            <a:off x="7235825" y="3784600"/>
            <a:ext cx="1368425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3333F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serious</a:t>
            </a:r>
            <a:endParaRPr lang="en-US" altLang="zh-CN" sz="2400" b="1" dirty="0">
              <a:solidFill>
                <a:srgbClr val="3333F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31819" name="Text Box 75"/>
          <p:cNvSpPr txBox="1"/>
          <p:nvPr/>
        </p:nvSpPr>
        <p:spPr>
          <a:xfrm>
            <a:off x="7235825" y="4619625"/>
            <a:ext cx="1368425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noisy</a:t>
            </a:r>
            <a:endParaRPr lang="en-US" altLang="zh-CN" sz="2400" b="1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31820" name="Text Box 76"/>
          <p:cNvSpPr txBox="1"/>
          <p:nvPr/>
        </p:nvSpPr>
        <p:spPr>
          <a:xfrm>
            <a:off x="5737225" y="4518025"/>
            <a:ext cx="1223963" cy="8223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rock music</a:t>
            </a:r>
            <a:endParaRPr lang="en-US" altLang="zh-CN" sz="2400" b="1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207963" y="352425"/>
            <a:ext cx="1082675" cy="48418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+mn-ea"/>
              </a:rPr>
              <a:t>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+mn-ea"/>
              </a:rPr>
              <a:t>b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+mn-ea"/>
            </a:endParaRPr>
          </a:p>
        </p:txBody>
      </p:sp>
      <p:sp>
        <p:nvSpPr>
          <p:cNvPr id="46" name="标题 3"/>
          <p:cNvSpPr txBox="1"/>
          <p:nvPr/>
        </p:nvSpPr>
        <p:spPr>
          <a:xfrm>
            <a:off x="1338580" y="352425"/>
            <a:ext cx="5950585" cy="650875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defTabSz="914400" eaLnBrk="0" hangingPunct="0">
              <a:buClrTx/>
              <a:buSzTx/>
              <a:buFontTx/>
              <a:buNone/>
              <a:defRPr/>
            </a:pPr>
            <a:r>
              <a:rPr kumimoji="0" lang="en-US" altLang="zh-CN" b="1" kern="1200" cap="none" spc="0" normalizeH="0" baseline="0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While-listening </a:t>
            </a:r>
            <a:r>
              <a:rPr kumimoji="0" lang="en-US" altLang="zh-CN" sz="2000" b="1" kern="1200" cap="none" spc="0" normalizeH="0" baseline="0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(Listen and fill in the table.)</a:t>
            </a:r>
            <a:endParaRPr kumimoji="0" lang="zh-CN" altLang="en-US" sz="2000" b="1" kern="1200" cap="none" spc="0" normalizeH="0" baseline="0" noProof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01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610475" y="38417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spd="med">
    <p:newsflash/>
    <p:sndAc>
      <p:stSnd>
        <p:snd r:embed="rId4" name="No New Messag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1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31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1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317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317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317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1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500"/>
                                        <p:tgtEl>
                                          <p:spTgt spid="31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6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1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1794" grpId="0"/>
      <p:bldP spid="31795" grpId="0"/>
      <p:bldP spid="31796" grpId="0"/>
      <p:bldP spid="31797" grpId="0"/>
      <p:bldP spid="31798" grpId="0"/>
      <p:bldP spid="31801" grpId="0"/>
      <p:bldP spid="31819" grpId="0"/>
      <p:bldP spid="318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椭圆 31"/>
          <p:cNvSpPr/>
          <p:nvPr/>
        </p:nvSpPr>
        <p:spPr>
          <a:xfrm>
            <a:off x="101600" y="241300"/>
            <a:ext cx="1073150" cy="5461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+mn-ea"/>
              </a:rPr>
              <a:t>1b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+mn-ea"/>
            </a:endParaRPr>
          </a:p>
        </p:txBody>
      </p:sp>
      <p:sp>
        <p:nvSpPr>
          <p:cNvPr id="46" name="标题 3"/>
          <p:cNvSpPr txBox="1"/>
          <p:nvPr/>
        </p:nvSpPr>
        <p:spPr>
          <a:xfrm>
            <a:off x="1331913" y="241300"/>
            <a:ext cx="7664450" cy="650875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defTabSz="914400" eaLnBrk="0" hangingPunct="0">
              <a:buClrTx/>
              <a:buSzTx/>
              <a:buFontTx/>
              <a:buNone/>
              <a:defRPr/>
            </a:pPr>
            <a:r>
              <a:rPr kumimoji="0" lang="en-US" altLang="zh-CN" b="1" kern="1200" cap="none" spc="0" normalizeH="0" baseline="0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While-listening </a:t>
            </a:r>
            <a:r>
              <a:rPr kumimoji="0" lang="en-US" altLang="zh-CN" sz="2000" b="1" kern="1200" cap="none" spc="0" normalizeH="0" baseline="0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(Watch the flash and repeat.)</a:t>
            </a:r>
            <a:endParaRPr kumimoji="0" lang="zh-CN" altLang="en-US" sz="2000" b="1" kern="1200" cap="none" spc="0" normalizeH="0" baseline="0" noProof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P65 U3-T2B-1a.mp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1197256" y="894335"/>
            <a:ext cx="6858000" cy="548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6" descr="683311920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0363" y="890588"/>
            <a:ext cx="936625" cy="936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标题 4"/>
          <p:cNvSpPr txBox="1"/>
          <p:nvPr/>
        </p:nvSpPr>
        <p:spPr>
          <a:xfrm>
            <a:off x="564362" y="404664"/>
            <a:ext cx="8229600" cy="65881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3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Pairwork</a:t>
            </a:r>
            <a:endParaRPr kumimoji="0" lang="en-US" altLang="zh-CN" sz="3300" b="1" i="0" u="none" strike="noStrike" kern="1200" cap="none" spc="0" normalizeH="0" baseline="0" noProof="0" dirty="0" err="1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81405" y="2330450"/>
            <a:ext cx="7220585" cy="1981200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1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Practice the conversation with your partner.</a:t>
            </a:r>
            <a:endParaRPr kumimoji="0" lang="en-US" altLang="zh-CN" sz="31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1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Act it out. </a:t>
            </a:r>
            <a:endParaRPr kumimoji="0" lang="zh-CN" altLang="en-US" sz="31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  <p:pic>
        <p:nvPicPr>
          <p:cNvPr id="17412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213" y="868363"/>
            <a:ext cx="1538287" cy="958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wheel spokes="8"/>
    <p:sndAc>
      <p:stSnd>
        <p:snd r:embed="rId3" name="No New Messag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6" descr="683311920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0363" y="890588"/>
            <a:ext cx="936625" cy="936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标题 4"/>
          <p:cNvSpPr txBox="1"/>
          <p:nvPr/>
        </p:nvSpPr>
        <p:spPr>
          <a:xfrm>
            <a:off x="457200" y="425450"/>
            <a:ext cx="8229600" cy="65881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Groupwork</a:t>
            </a:r>
            <a:endParaRPr kumimoji="0" lang="en-US" altLang="zh-CN" sz="33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9459" name="TextBox 1"/>
          <p:cNvSpPr txBox="1"/>
          <p:nvPr/>
        </p:nvSpPr>
        <p:spPr>
          <a:xfrm>
            <a:off x="2411413" y="1433830"/>
            <a:ext cx="4321175" cy="59880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 eaLnBrk="0" hangingPunct="0"/>
            <a:r>
              <a:rPr lang="en-US" altLang="zh-CN" sz="33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endParaRPr lang="en-US" altLang="zh-CN" sz="3300" b="1" dirty="0">
              <a:solidFill>
                <a:srgbClr val="CC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0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6210" y="819150"/>
            <a:ext cx="1006475" cy="10080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1" name="文本框 1"/>
          <p:cNvSpPr txBox="1"/>
          <p:nvPr/>
        </p:nvSpPr>
        <p:spPr>
          <a:xfrm>
            <a:off x="457200" y="2423160"/>
            <a:ext cx="8470900" cy="21945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Interview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your friends about </a:t>
            </a:r>
            <a:r>
              <a:rPr lang="en-US" altLang="zh-CN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their 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favorite music then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report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endParaRPr lang="en-US" altLang="zh-CN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med">
    <p:wheel spokes="8"/>
    <p:sndAc>
      <p:stSnd>
        <p:snd r:embed="rId3" name="No New Messag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 txBox="1"/>
          <p:nvPr/>
        </p:nvSpPr>
        <p:spPr>
          <a:xfrm>
            <a:off x="457200" y="246063"/>
            <a:ext cx="8229600" cy="65881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Summary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Text Box 3"/>
          <p:cNvSpPr txBox="1"/>
          <p:nvPr/>
        </p:nvSpPr>
        <p:spPr>
          <a:xfrm>
            <a:off x="4314190" y="4855210"/>
            <a:ext cx="4060825" cy="131318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  <a:buClr>
                <a:srgbClr val="F92E05"/>
              </a:buClr>
            </a:pPr>
            <a:r>
              <a:rPr lang="en-US" altLang="zh-CN" sz="2000" dirty="0">
                <a:solidFill>
                  <a:schemeClr val="tx1"/>
                </a:solidFill>
                <a:latin typeface="Impact" panose="020B0806030902050204" pitchFamily="34" charset="0"/>
                <a:ea typeface="宋体" panose="02010600030101010101" pitchFamily="2" charset="-122"/>
              </a:rPr>
              <a:t>We can</a:t>
            </a:r>
            <a:endParaRPr lang="en-US" altLang="zh-CN" sz="2000" dirty="0">
              <a:solidFill>
                <a:schemeClr val="tx1"/>
              </a:solidFill>
              <a:latin typeface="Impact" panose="020B0806030902050204" pitchFamily="34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  <a:buClr>
                <a:srgbClr val="F92E05"/>
              </a:buClr>
              <a:buChar char="♥"/>
            </a:pPr>
            <a:r>
              <a:rPr lang="en-US" altLang="zh-CN" sz="2000" dirty="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Know about some types of music.</a:t>
            </a:r>
            <a:endParaRPr lang="en-US" altLang="zh-CN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  <a:buClr>
                <a:srgbClr val="F92E05"/>
              </a:buClr>
              <a:buChar char="♥"/>
            </a:pP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 Express the feelings about music.</a:t>
            </a:r>
            <a:endParaRPr lang="en-US" altLang="zh-CN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" name="Text Box 3"/>
          <p:cNvSpPr txBox="1"/>
          <p:nvPr/>
        </p:nvSpPr>
        <p:spPr>
          <a:xfrm>
            <a:off x="250825" y="1341438"/>
            <a:ext cx="6294438" cy="177038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  <a:buClr>
                <a:srgbClr val="F92E05"/>
              </a:buClr>
            </a:pPr>
            <a:r>
              <a:rPr lang="en-US" altLang="zh-CN" sz="2000" dirty="0">
                <a:solidFill>
                  <a:schemeClr val="tx1"/>
                </a:solidFill>
                <a:latin typeface="Impact" panose="020B0806030902050204" pitchFamily="34" charset="0"/>
                <a:ea typeface="宋体" panose="02010600030101010101" pitchFamily="2" charset="-122"/>
              </a:rPr>
              <a:t>We learn</a:t>
            </a:r>
            <a:endParaRPr lang="en-US" altLang="zh-CN" sz="2000" dirty="0">
              <a:solidFill>
                <a:schemeClr val="tx1"/>
              </a:solidFill>
              <a:latin typeface="Impact" panose="020B0806030902050204" pitchFamily="34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  <a:buClr>
                <a:srgbClr val="F92E05"/>
              </a:buClr>
              <a:buChar char="♥"/>
            </a:pPr>
            <a:r>
              <a:rPr lang="en-US" altLang="zh-CN" sz="2000" dirty="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New words and phrases: </a:t>
            </a:r>
            <a:endParaRPr lang="en-US" altLang="zh-CN" sz="2000" dirty="0">
              <a:solidFill>
                <a:srgbClr val="0000CC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  <a:buClr>
                <a:srgbClr val="F92E05"/>
              </a:buClr>
            </a:pPr>
            <a:endParaRPr lang="en-US" altLang="zh-CN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  <a:buClr>
                <a:srgbClr val="F92E05"/>
              </a:buClr>
              <a:buChar char="♥"/>
            </a:pP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 Useful expressions : </a:t>
            </a:r>
            <a:r>
              <a:rPr lang="en-US" altLang="zh-CN" sz="2000" dirty="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		</a:t>
            </a:r>
            <a:endParaRPr lang="en-US" altLang="zh-CN" sz="2000" dirty="0">
              <a:solidFill>
                <a:srgbClr val="0000CC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2533" name="文本框 1"/>
          <p:cNvSpPr txBox="1"/>
          <p:nvPr/>
        </p:nvSpPr>
        <p:spPr>
          <a:xfrm>
            <a:off x="3101975" y="1806575"/>
            <a:ext cx="4306888" cy="701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folk, classical, rock,jazz,type,quickly,</a:t>
            </a:r>
            <a:endParaRPr lang="en-US" altLang="zh-CN" sz="20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be famous for...</a:t>
            </a:r>
            <a:endParaRPr lang="en-US" altLang="zh-CN" sz="20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2534" name="文本框 2"/>
          <p:cNvSpPr txBox="1"/>
          <p:nvPr/>
        </p:nvSpPr>
        <p:spPr>
          <a:xfrm>
            <a:off x="3379788" y="2708275"/>
            <a:ext cx="5432425" cy="192024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What kind of music do you like?</a:t>
            </a:r>
            <a:endParaRPr lang="en-US" altLang="zh-CN" sz="20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I used to enjoy pop music,but now I like folk music.</a:t>
            </a:r>
            <a:endParaRPr lang="en-US" altLang="zh-CN" sz="20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I don't like it at all.</a:t>
            </a:r>
            <a:endParaRPr lang="en-US" altLang="zh-CN" sz="20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It's not my favorite, but I don't mind it.</a:t>
            </a:r>
            <a:endParaRPr lang="en-US" altLang="zh-CN" sz="20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r>
              <a:rPr lang="zh-CN" altLang="en-US" sz="20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I hate listening to rock music.</a:t>
            </a:r>
            <a:endParaRPr lang="zh-CN" altLang="en-US" sz="2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  <a:p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I think it's too noisy.</a:t>
            </a:r>
            <a:endParaRPr lang="en-US" altLang="zh-CN" sz="2000" dirty="0">
              <a:solidFill>
                <a:srgbClr val="0000CC"/>
              </a:solidFill>
              <a:latin typeface="Times New Roman" panose="02020603050405020304" pitchFamily="18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med">
    <p:wheel spokes="8"/>
    <p:sndAc>
      <p:stSnd>
        <p:snd r:embed="rId2" name="No New Messag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标题 1"/>
          <p:cNvSpPr>
            <a:spLocks noGrp="1"/>
          </p:cNvSpPr>
          <p:nvPr>
            <p:ph type="ctrTitle"/>
          </p:nvPr>
        </p:nvSpPr>
        <p:spPr/>
        <p:txBody>
          <a:bodyPr wrap="square" lIns="91440" tIns="45720" rIns="91440" bIns="45720" anchor="ctr"/>
          <a:lstStyle/>
          <a:p>
            <a:endParaRPr lang="zh-CN" altLang="en-US" dirty="0"/>
          </a:p>
        </p:txBody>
      </p:sp>
      <p:pic>
        <p:nvPicPr>
          <p:cNvPr id="21506" name="图片 2" descr="4b90f603738da9771f486512bb51f8198618e3a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90675" y="1144588"/>
            <a:ext cx="5657850" cy="45704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微信图片_201811222101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760" y="1753235"/>
            <a:ext cx="8512810" cy="3035935"/>
          </a:xfrm>
          <a:prstGeom prst="rect">
            <a:avLst/>
          </a:prstGeom>
        </p:spPr>
      </p:pic>
      <p:pic>
        <p:nvPicPr>
          <p:cNvPr id="2" name="Westlife - My Lov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16495" y="39433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男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605" y="788670"/>
            <a:ext cx="3896360" cy="2727960"/>
          </a:xfrm>
          <a:prstGeom prst="rect">
            <a:avLst/>
          </a:prstGeom>
        </p:spPr>
      </p:pic>
      <p:pic>
        <p:nvPicPr>
          <p:cNvPr id="8" name="图片 7" descr="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245" y="3720465"/>
            <a:ext cx="3855085" cy="2565400"/>
          </a:xfrm>
          <a:prstGeom prst="rect">
            <a:avLst/>
          </a:prstGeom>
        </p:spPr>
      </p:pic>
      <p:pic>
        <p:nvPicPr>
          <p:cNvPr id="9" name="图片 8" descr="少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2510" y="3720465"/>
            <a:ext cx="3959225" cy="2560320"/>
          </a:xfrm>
          <a:prstGeom prst="rect">
            <a:avLst/>
          </a:prstGeom>
        </p:spPr>
      </p:pic>
      <p:pic>
        <p:nvPicPr>
          <p:cNvPr id="7" name="图片 6" descr="女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2510" y="788670"/>
            <a:ext cx="3811905" cy="272796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01090" y="3090545"/>
            <a:ext cx="7553325" cy="676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altLang="zh-CN" sz="3800" i="1" noProof="1">
                <a:effectLst>
                  <a:outerShdw blurRad="38100" dist="38100" dir="2700000">
                    <a:srgbClr val="000000"/>
                  </a:outerShdw>
                </a:effectLst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Music can  give us </a:t>
            </a:r>
            <a:r>
              <a:rPr lang="en-US" altLang="zh-CN" sz="3800" i="1" noProof="1">
                <a:solidFill>
                  <a:srgbClr val="FF00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love</a:t>
            </a:r>
            <a:r>
              <a:rPr lang="en-US" altLang="zh-CN" sz="3800" i="1" noProof="1">
                <a:effectLst>
                  <a:outerShdw blurRad="38100" dist="38100" dir="2700000">
                    <a:srgbClr val="000000"/>
                  </a:outerShdw>
                </a:effectLst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 and </a:t>
            </a:r>
            <a:r>
              <a:rPr lang="en-US" altLang="zh-CN" sz="3800" i="1" noProof="1">
                <a:solidFill>
                  <a:srgbClr val="FF00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energy</a:t>
            </a:r>
            <a:r>
              <a:rPr lang="en-US" altLang="zh-CN" sz="3800" i="1" noProof="1">
                <a:effectLst>
                  <a:outerShdw blurRad="38100" dist="38100" dir="2700000">
                    <a:srgbClr val="000000"/>
                  </a:outerShdw>
                </a:effectLst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!</a:t>
            </a:r>
            <a:endParaRPr lang="en-US" altLang="zh-CN" sz="3800" i="1" noProof="1">
              <a:effectLst>
                <a:outerShdw blurRad="38100" dist="38100" dir="2700000">
                  <a:srgbClr val="000000"/>
                </a:outerShdw>
              </a:effectLst>
              <a:latin typeface="Impact" panose="020B0806030902050204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2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6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 txBox="1"/>
          <p:nvPr/>
        </p:nvSpPr>
        <p:spPr>
          <a:xfrm>
            <a:off x="457200" y="509588"/>
            <a:ext cx="8229600" cy="65881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Homework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3555" name="文本框 1"/>
          <p:cNvSpPr txBox="1"/>
          <p:nvPr/>
        </p:nvSpPr>
        <p:spPr>
          <a:xfrm>
            <a:off x="990600" y="1939925"/>
            <a:ext cx="7696200" cy="100584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dirty="0">
                <a:latin typeface="Lucida Sans" panose="020B0602030504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Sing a song that can express the love in your heart to your parents or teachers.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med">
    <p:wheel spokes="8"/>
    <p:sndAc>
      <p:stSnd>
        <p:snd r:embed="rId2" name="No New Messag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椭圆 31"/>
          <p:cNvSpPr/>
          <p:nvPr/>
        </p:nvSpPr>
        <p:spPr>
          <a:xfrm>
            <a:off x="416560" y="231775"/>
            <a:ext cx="2021205" cy="6477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+mn-ea"/>
            </a:endParaRPr>
          </a:p>
        </p:txBody>
      </p:sp>
      <p:sp>
        <p:nvSpPr>
          <p:cNvPr id="7" name="标题 4"/>
          <p:cNvSpPr txBox="1"/>
          <p:nvPr/>
        </p:nvSpPr>
        <p:spPr>
          <a:xfrm>
            <a:off x="1937385" y="534035"/>
            <a:ext cx="5353685" cy="65913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Some 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Types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 of Music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微软雅黑" panose="020B0503020204020204" pitchFamily="34" charset="-122"/>
              <a:cs typeface="Tahoma" panose="020B0604030504040204" pitchFamily="3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412615" y="1458913"/>
            <a:ext cx="3910013" cy="5794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classical 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music</a:t>
            </a:r>
            <a:endParaRPr lang="en-US" altLang="zh-CN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5123" name="图片 3" descr="贝多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9805" y="1459230"/>
            <a:ext cx="3203575" cy="37071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图片 4" descr="莫扎特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185" y="2043430"/>
            <a:ext cx="3244850" cy="31229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圆角矩形标注 7"/>
          <p:cNvSpPr/>
          <p:nvPr/>
        </p:nvSpPr>
        <p:spPr>
          <a:xfrm>
            <a:off x="5623560" y="1080135"/>
            <a:ext cx="2247900" cy="426085"/>
          </a:xfrm>
          <a:prstGeom prst="wedgeRoundRectCallout">
            <a:avLst>
              <a:gd name="adj1" fmla="val -22382"/>
              <a:gd name="adj2" fmla="val 86578"/>
              <a:gd name="adj3" fmla="val 16667"/>
            </a:avLst>
          </a:prstGeom>
          <a:solidFill>
            <a:srgbClr val="F2B6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/'</a:t>
            </a:r>
            <a:r>
              <a:rPr kumimoji="0" lang="en-US" altLang="zh-CN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+mn-ea"/>
              </a:rPr>
              <a:t>klæsɪkl</a:t>
            </a:r>
            <a:r>
              <a:rPr kumimoji="0" lang="en-US" sz="18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 adj.</a:t>
            </a:r>
            <a:r>
              <a:rPr kumimoji="0" lang="en-US" sz="32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zh-CN" altLang="en-US" sz="14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古典的</a:t>
            </a:r>
            <a:endParaRPr kumimoji="0" lang="zh-CN" altLang="en-US" sz="1400" b="0" i="0" u="none" strike="noStrike" kern="1200" cap="none" spc="0" normalizeH="0" baseline="0" noProof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26" name="矩形 1"/>
          <p:cNvSpPr/>
          <p:nvPr/>
        </p:nvSpPr>
        <p:spPr>
          <a:xfrm>
            <a:off x="1276350" y="5264150"/>
            <a:ext cx="2610485" cy="647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lstStyle/>
          <a:p>
            <a:pPr algn="ctr" defTabSz="914400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Beethoven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7" name="矩形 2"/>
          <p:cNvSpPr/>
          <p:nvPr/>
        </p:nvSpPr>
        <p:spPr>
          <a:xfrm>
            <a:off x="6012180" y="5264150"/>
            <a:ext cx="1470025" cy="57340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lstStyle/>
          <a:p>
            <a:pPr algn="ctr" defTabSz="914400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Mozart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55056" y="5994718"/>
            <a:ext cx="4935855" cy="518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They wrote great classical music.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1" name="圆角矩形标注 10"/>
          <p:cNvSpPr/>
          <p:nvPr/>
        </p:nvSpPr>
        <p:spPr>
          <a:xfrm>
            <a:off x="4183661" y="231775"/>
            <a:ext cx="1979613" cy="390524"/>
          </a:xfrm>
          <a:prstGeom prst="wedgeRoundRectCallout">
            <a:avLst>
              <a:gd name="adj1" fmla="val -22367"/>
              <a:gd name="adj2" fmla="val 83981"/>
              <a:gd name="adj3" fmla="val 16667"/>
            </a:avLst>
          </a:prstGeom>
          <a:solidFill>
            <a:srgbClr val="F2B6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18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+mn-ea"/>
              </a:rPr>
              <a:t>/</a:t>
            </a:r>
            <a:r>
              <a:rPr kumimoji="0" lang="en-US" sz="18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taɪp</a:t>
            </a:r>
            <a:r>
              <a:rPr kumimoji="0" lang="en-US" sz="18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+mn-ea"/>
              </a:rPr>
              <a:t>/ n</a:t>
            </a:r>
            <a:r>
              <a:rPr kumimoji="0" lang="en-US" sz="18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r>
              <a:rPr kumimoji="0" lang="en-US" sz="32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zh-CN" altLang="en-US" sz="14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类型，种类</a:t>
            </a:r>
            <a:endParaRPr kumimoji="0" lang="zh-CN" altLang="en-US" sz="1400" b="0" i="0" u="none" strike="noStrike" kern="1200" cap="none" spc="0" normalizeH="0" baseline="0" noProof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7220" y="266065"/>
            <a:ext cx="2089150" cy="5791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chemeClr val="bg1"/>
                </a:solidFill>
              </a:rPr>
              <a:t>Lead-in</a:t>
            </a:r>
            <a:endParaRPr lang="en-US" altLang="zh-CN" b="1">
              <a:solidFill>
                <a:schemeClr val="bg1"/>
              </a:solidFill>
            </a:endParaRPr>
          </a:p>
        </p:txBody>
      </p:sp>
      <p:pic>
        <p:nvPicPr>
          <p:cNvPr id="5" name="Classical Artists - 命运交响曲.mp3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02855" y="46101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spd="med">
    <p:wheel spokes="8"/>
    <p:sndAc>
      <p:stSnd>
        <p:snd r:embed="rId6" name="No New Messag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4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9" dur="88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8" grpId="0" bldLvl="0" animBg="1"/>
      <p:bldP spid="5126" grpId="0" bldLvl="0" animBg="1"/>
      <p:bldP spid="5127" grpId="0" bldLvl="0" animBg="1"/>
      <p:bldP spid="3" grpId="0"/>
      <p:bldP spid="11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6"/>
          <p:cNvSpPr/>
          <p:nvPr/>
        </p:nvSpPr>
        <p:spPr>
          <a:xfrm>
            <a:off x="3173413" y="1089025"/>
            <a:ext cx="5580062" cy="1366838"/>
          </a:xfrm>
          <a:prstGeom prst="cloudCallout">
            <a:avLst>
              <a:gd name="adj1" fmla="val -24310"/>
              <a:gd name="adj2" fmla="val 113532"/>
            </a:avLst>
          </a:prstGeom>
          <a:solidFill>
            <a:schemeClr val="bg1"/>
          </a:solidFill>
          <a:ln w="9525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altLang="zh-CN" sz="4400" b="1" dirty="0">
                <a:latin typeface="Arial Black" panose="020B0A04020102020204" pitchFamily="34" charset="0"/>
                <a:ea typeface="宋体" panose="02010600030101010101" pitchFamily="2" charset="-122"/>
              </a:rPr>
              <a:t>Thank you !</a:t>
            </a:r>
            <a:endParaRPr lang="en-US" altLang="zh-CN" sz="4400" b="1" dirty="0">
              <a:latin typeface="Arial Black" panose="020B0A040201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med">
    <p:wheel spokes="8"/>
    <p:sndAc>
      <p:stSnd>
        <p:snd r:embed="rId2" name="No New Messages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4"/>
          <p:cNvSpPr txBox="1"/>
          <p:nvPr/>
        </p:nvSpPr>
        <p:spPr>
          <a:xfrm>
            <a:off x="2240915" y="340360"/>
            <a:ext cx="5064760" cy="65913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Some Types of Music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微软雅黑" panose="020B0503020204020204" pitchFamily="34" charset="-122"/>
              <a:cs typeface="Tahoma" panose="020B0604030504040204" pitchFamily="3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570413" y="1289050"/>
            <a:ext cx="3910012" cy="5794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 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music</a:t>
            </a:r>
            <a:endParaRPr lang="en-US" altLang="zh-C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9" name="文本框 1"/>
          <p:cNvSpPr txBox="1"/>
          <p:nvPr/>
        </p:nvSpPr>
        <p:spPr>
          <a:xfrm>
            <a:off x="2130425" y="5853113"/>
            <a:ext cx="4600575" cy="52322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It's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popular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with young people.  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2" name="图片 1" descr="蔡徐坤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" y="1289050"/>
            <a:ext cx="3122930" cy="4403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0" name="图片 2" descr="tim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150" y="2074863"/>
            <a:ext cx="4737100" cy="36179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椭圆 31"/>
          <p:cNvSpPr/>
          <p:nvPr/>
        </p:nvSpPr>
        <p:spPr>
          <a:xfrm>
            <a:off x="416560" y="231775"/>
            <a:ext cx="2021205" cy="6477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7220" y="266065"/>
            <a:ext cx="2089150" cy="5791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chemeClr val="bg1"/>
                </a:solidFill>
              </a:rPr>
              <a:t>Lead-in</a:t>
            </a:r>
            <a:endParaRPr lang="en-US" altLang="zh-CN" b="1">
              <a:solidFill>
                <a:schemeClr val="bg1"/>
              </a:solidFill>
            </a:endParaRPr>
          </a:p>
        </p:txBody>
      </p:sp>
      <p:pic>
        <p:nvPicPr>
          <p:cNvPr id="5" name="偶像练习生 - EiEi (Live).mp3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1300" y="46926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spd="med">
    <p:wheel spokes="8"/>
    <p:sndAc>
      <p:stSnd>
        <p:snd r:embed="rId6" name="No New Messag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5" dur="84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61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4"/>
          <p:cNvSpPr txBox="1"/>
          <p:nvPr/>
        </p:nvSpPr>
        <p:spPr>
          <a:xfrm>
            <a:off x="2437765" y="266065"/>
            <a:ext cx="5190490" cy="65913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Some Types of Music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微软雅黑" panose="020B0503020204020204" pitchFamily="34" charset="-122"/>
              <a:cs typeface="Tahoma" panose="020B0604030504040204" pitchFamily="3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779713" y="5403850"/>
            <a:ext cx="3910012" cy="5847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 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music</a:t>
            </a:r>
            <a:endParaRPr lang="en-US" altLang="zh-C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图片 5" descr="摇滚"/>
          <p:cNvPicPr>
            <a:picLocks noChangeAspect="1"/>
          </p:cNvPicPr>
          <p:nvPr/>
        </p:nvPicPr>
        <p:blipFill>
          <a:blip r:embed="rId1"/>
          <a:srcRect l="4997" b="19493"/>
          <a:stretch>
            <a:fillRect/>
          </a:stretch>
        </p:blipFill>
        <p:spPr>
          <a:xfrm>
            <a:off x="2822575" y="1949450"/>
            <a:ext cx="3498850" cy="2959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图片 7" descr="爵士乐海报"/>
          <p:cNvPicPr>
            <a:picLocks noChangeAspect="1"/>
          </p:cNvPicPr>
          <p:nvPr/>
        </p:nvPicPr>
        <p:blipFill>
          <a:blip r:embed="rId2"/>
          <a:srcRect t="2983" b="8469"/>
          <a:stretch>
            <a:fillRect/>
          </a:stretch>
        </p:blipFill>
        <p:spPr>
          <a:xfrm>
            <a:off x="6321425" y="1844675"/>
            <a:ext cx="2695575" cy="3063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图片 8" descr="乡村音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13" y="1949450"/>
            <a:ext cx="2643187" cy="295910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0246" name="对象 10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114800" y="332105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4" name="" r:id="rId4" imgW="918845" imgH="216535" progId="Equation.KSEE3">
                  <p:embed/>
                </p:oleObj>
              </mc:Choice>
              <mc:Fallback>
                <p:oleObj name="" r:id="rId4" imgW="918845" imgH="216535" progId="Equation.KSEE3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14800" y="3321050"/>
                        <a:ext cx="914400" cy="2159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0" name="AutoShape 10"/>
          <p:cNvSpPr/>
          <p:nvPr/>
        </p:nvSpPr>
        <p:spPr>
          <a:xfrm rot="-5400000">
            <a:off x="4483100" y="1982788"/>
            <a:ext cx="504825" cy="6537325"/>
          </a:xfrm>
          <a:prstGeom prst="leftBrace">
            <a:avLst>
              <a:gd name="adj1" fmla="val 27697"/>
              <a:gd name="adj2" fmla="val 50000"/>
            </a:avLst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2800" dirty="0">
              <a:solidFill>
                <a:schemeClr val="tx1"/>
              </a:solidFill>
              <a:latin typeface="Lucida Sans" panose="020B0602030504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2575" y="1370013"/>
            <a:ext cx="8578850" cy="5191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country music</a:t>
            </a: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</a:rPr>
              <a:t>               rock 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music </a:t>
            </a: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</a:rPr>
              <a:t>                       jazz</a:t>
            </a:r>
            <a:endParaRPr lang="en-US" altLang="zh-CN" sz="2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3892550" y="904875"/>
            <a:ext cx="1654175" cy="379413"/>
          </a:xfrm>
          <a:prstGeom prst="wedgeRoundRectCallout">
            <a:avLst>
              <a:gd name="adj1" fmla="val -22382"/>
              <a:gd name="adj2" fmla="val 86578"/>
              <a:gd name="adj3" fmla="val 16667"/>
            </a:avLst>
          </a:prstGeom>
          <a:solidFill>
            <a:srgbClr val="F2B6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</a:t>
            </a:r>
            <a:r>
              <a:rPr kumimoji="0" lang="en-US" altLang="zh-CN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+mn-ea"/>
              </a:rPr>
              <a:t>rɒk</a:t>
            </a:r>
            <a:r>
              <a:rPr kumimoji="0" lang="en-US" sz="18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 n. </a:t>
            </a:r>
            <a:r>
              <a:rPr kumimoji="0" lang="zh-CN" altLang="en-US" sz="14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摇滚乐</a:t>
            </a:r>
            <a:r>
              <a:rPr kumimoji="0" lang="en-US" sz="14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圆角矩形标注 3"/>
          <p:cNvSpPr/>
          <p:nvPr/>
        </p:nvSpPr>
        <p:spPr>
          <a:xfrm>
            <a:off x="7234238" y="904875"/>
            <a:ext cx="1782763" cy="379413"/>
          </a:xfrm>
          <a:prstGeom prst="wedgeRoundRectCallout">
            <a:avLst>
              <a:gd name="adj1" fmla="val -22382"/>
              <a:gd name="adj2" fmla="val 86578"/>
              <a:gd name="adj3" fmla="val 16667"/>
            </a:avLst>
          </a:prstGeom>
          <a:solidFill>
            <a:srgbClr val="F2B6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</a:t>
            </a:r>
            <a:r>
              <a:rPr kumimoji="0" lang="en-US" altLang="zh-CN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+mn-ea"/>
              </a:rPr>
              <a:t>dʒæz</a:t>
            </a:r>
            <a:r>
              <a:rPr kumimoji="0" lang="en-US" sz="18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 n. </a:t>
            </a:r>
            <a:r>
              <a:rPr kumimoji="0" lang="zh-CN" altLang="en-US" sz="14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爵士乐</a:t>
            </a:r>
            <a:r>
              <a:rPr kumimoji="0" lang="en-US" sz="32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416560" y="231775"/>
            <a:ext cx="2021205" cy="6477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17220" y="266065"/>
            <a:ext cx="2089150" cy="5791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chemeClr val="bg1"/>
                </a:solidFill>
              </a:rPr>
              <a:t>Lead-in</a:t>
            </a:r>
            <a:endParaRPr lang="en-US" altLang="zh-CN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heel spokes="8"/>
    <p:sndAc>
      <p:stSnd>
        <p:snd r:embed="rId6" name="No New Messag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8" grpId="0" bldLvl="0" animBg="1"/>
      <p:bldP spid="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4">
            <a:hlinkClick r:id="rId1" action="ppaction://hlinkfile"/>
          </p:cNvPr>
          <p:cNvSpPr txBox="1"/>
          <p:nvPr/>
        </p:nvSpPr>
        <p:spPr>
          <a:xfrm>
            <a:off x="2246153" y="483776"/>
            <a:ext cx="5076825" cy="65881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zh-CN" noProof="1">
                <a:solidFill>
                  <a:srgbClr val="FF66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Impact" panose="020B0806030902050204" pitchFamily="34" charset="0"/>
                <a:ea typeface="宋体" panose="02010600030101010101" pitchFamily="2" charset="-122"/>
                <a:cs typeface="Tahoma" panose="020B0604030504040204" pitchFamily="34" charset="0"/>
                <a:sym typeface="+mn-ea"/>
              </a:rPr>
              <a:t> </a:t>
            </a:r>
            <a:r>
              <a:rPr lang="en-US" altLang="zh-CN" b="1" noProof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Some Types of Music</a:t>
            </a:r>
            <a:endParaRPr lang="en-US" altLang="zh-CN" b="1" noProof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en-US" altLang="zh-CN" noProof="1">
              <a:solidFill>
                <a:srgbClr val="CC00FF"/>
              </a:solidFill>
              <a:effectLst>
                <a:outerShdw blurRad="38100" dist="38100" dir="2700000">
                  <a:srgbClr val="000000"/>
                </a:outerShdw>
              </a:effectLst>
              <a:latin typeface="Impact" panose="020B0806030902050204" pitchFamily="34" charset="0"/>
              <a:ea typeface="Tahoma" panose="020B0604030504040204" pitchFamily="34" charset="0"/>
              <a:sym typeface="+mn-ea"/>
            </a:endParaRPr>
          </a:p>
        </p:txBody>
      </p:sp>
      <p:pic>
        <p:nvPicPr>
          <p:cNvPr id="18435" name="Picture 5" descr="07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" y="1264920"/>
            <a:ext cx="3176270" cy="36423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 descr="宋祖英"/>
          <p:cNvPicPr>
            <a:picLocks noChangeAspect="1"/>
          </p:cNvPicPr>
          <p:nvPr/>
        </p:nvPicPr>
        <p:blipFill>
          <a:blip r:embed="rId3"/>
          <a:srcRect l="12805" t="3619" r="22754" b="2934"/>
          <a:stretch>
            <a:fillRect/>
          </a:stretch>
        </p:blipFill>
        <p:spPr>
          <a:xfrm>
            <a:off x="5241925" y="1844993"/>
            <a:ext cx="3051175" cy="30622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1" name="文本框 5"/>
          <p:cNvSpPr txBox="1"/>
          <p:nvPr/>
        </p:nvSpPr>
        <p:spPr>
          <a:xfrm>
            <a:off x="5022850" y="1387475"/>
            <a:ext cx="3489325" cy="5791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folk 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music</a:t>
            </a:r>
            <a:endParaRPr lang="en-US" altLang="zh-CN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6022340" y="977265"/>
            <a:ext cx="1868805" cy="410210"/>
          </a:xfrm>
          <a:prstGeom prst="wedgeRoundRectCallout">
            <a:avLst>
              <a:gd name="adj1" fmla="val -22382"/>
              <a:gd name="adj2" fmla="val 86578"/>
              <a:gd name="adj3" fmla="val 16667"/>
            </a:avLst>
          </a:prstGeom>
          <a:solidFill>
            <a:srgbClr val="F2B6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</a:t>
            </a:r>
            <a:r>
              <a:rPr kumimoji="0" lang="en-US" altLang="zh-CN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+mn-ea"/>
              </a:rPr>
              <a:t>fəʊk</a:t>
            </a:r>
            <a:r>
              <a:rPr kumimoji="0" lang="en-US" sz="18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 adj.</a:t>
            </a:r>
            <a:r>
              <a:rPr kumimoji="0" lang="zh-CN" altLang="en-US" sz="14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民俗的</a:t>
            </a:r>
            <a:r>
              <a:rPr kumimoji="0" lang="en-US" sz="32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103" name="文本框 5"/>
          <p:cNvSpPr txBox="1"/>
          <p:nvPr/>
        </p:nvSpPr>
        <p:spPr>
          <a:xfrm>
            <a:off x="1507808" y="5029518"/>
            <a:ext cx="6383337" cy="52322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They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are famous for 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their folk songs.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416560" y="231775"/>
            <a:ext cx="2021205" cy="6477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7220" y="266065"/>
            <a:ext cx="2089150" cy="5791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chemeClr val="bg1"/>
                </a:solidFill>
              </a:rPr>
              <a:t>Lead-in</a:t>
            </a:r>
            <a:endParaRPr lang="en-US" altLang="zh-CN" b="1">
              <a:solidFill>
                <a:schemeClr val="bg1"/>
              </a:solidFill>
            </a:endParaRPr>
          </a:p>
        </p:txBody>
      </p:sp>
      <p:sp>
        <p:nvSpPr>
          <p:cNvPr id="2" name="文本框 5"/>
          <p:cNvSpPr txBox="1"/>
          <p:nvPr/>
        </p:nvSpPr>
        <p:spPr>
          <a:xfrm>
            <a:off x="1152525" y="5553075"/>
            <a:ext cx="6523355" cy="518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You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hate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listening to folk music.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5620" y="5614035"/>
            <a:ext cx="457200" cy="457200"/>
          </a:xfrm>
          <a:prstGeom prst="rect">
            <a:avLst/>
          </a:prstGeom>
        </p:spPr>
      </p:pic>
      <p:sp>
        <p:nvSpPr>
          <p:cNvPr id="10" name="文本框 5"/>
          <p:cNvSpPr txBox="1"/>
          <p:nvPr/>
        </p:nvSpPr>
        <p:spPr>
          <a:xfrm>
            <a:off x="739775" y="6071235"/>
            <a:ext cx="7665085" cy="5029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Folk music is not my favorite, but I don't mind it.</a:t>
            </a:r>
            <a:endParaRPr lang="en-US" altLang="zh-CN" sz="27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123924" name="Picture 19" descr="223145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6565" y="5954395"/>
            <a:ext cx="435610" cy="5340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宋祖英 - 辣妹子.mp3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76565" y="35814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spd="med">
    <p:wheel spokes="8"/>
    <p:sndAc>
      <p:stSnd>
        <p:snd r:embed="rId9" name="No New Messag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3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3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3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8" dur="76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/>
      <p:bldP spid="4101" grpId="0"/>
      <p:bldP spid="8" grpId="0" bldLvl="0" animBg="1"/>
      <p:bldP spid="4103" grpId="0"/>
      <p:bldP spid="2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4"/>
          <p:cNvSpPr txBox="1"/>
          <p:nvPr/>
        </p:nvSpPr>
        <p:spPr>
          <a:xfrm>
            <a:off x="1388110" y="185420"/>
            <a:ext cx="5263515" cy="5791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 eaLnBrk="0" hangingPunct="0">
              <a:spcBef>
                <a:spcPct val="50000"/>
              </a:spcBef>
              <a:buClrTx/>
              <a:buSzTx/>
              <a:buFontTx/>
              <a:defRPr/>
            </a:pPr>
            <a:r>
              <a:rPr lang="en-US" altLang="zh-CN" sz="32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Groupwork. </a:t>
            </a:r>
            <a:r>
              <a:rPr lang="en-US" altLang="zh-CN" sz="20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(</a:t>
            </a:r>
            <a:r>
              <a:rPr lang="en-US" altLang="zh-CN" sz="2000" b="1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Fill in the blanks</a:t>
            </a:r>
            <a:r>
              <a:rPr lang="en-US" altLang="zh-CN" sz="2000" b="1" noProof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.)</a:t>
            </a:r>
            <a:endParaRPr lang="en-US" altLang="zh-CN" sz="2000" b="1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812483" y="947103"/>
            <a:ext cx="5183187" cy="2973387"/>
          </a:xfrm>
          <a:prstGeom prst="rect">
            <a:avLst/>
          </a:prstGeom>
          <a:noFill/>
          <a:ln>
            <a:noFill/>
          </a:ln>
          <a:effectLst>
            <a:glow rad="127000">
              <a:srgbClr val="FF0000"/>
            </a:glow>
          </a:effectLst>
        </p:spPr>
        <p:txBody>
          <a:bodyPr>
            <a:spAutoFit/>
          </a:bodyPr>
          <a:lstStyle/>
          <a:p>
            <a:pPr marR="0" defTabSz="914400">
              <a:lnSpc>
                <a:spcPct val="135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0" normalizeH="0" baseline="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    Classical music is s_______ music. People usually e_____ it at a concert or in a theater. Beethoven and Mozart wrote great classical music.</a:t>
            </a:r>
            <a:endParaRPr kumimoji="0" lang="en-US" altLang="zh-CN" sz="2800" b="1" kern="1200" cap="none" spc="0" normalizeH="0" baseline="0" noProof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171" name="Picture 6" descr="交响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84663" y="4098925"/>
            <a:ext cx="4384675" cy="2425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5" name="Rectangle 9"/>
          <p:cNvSpPr/>
          <p:nvPr/>
        </p:nvSpPr>
        <p:spPr>
          <a:xfrm>
            <a:off x="4198303" y="1086168"/>
            <a:ext cx="1270000" cy="5181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erious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4826" name="Rectangle 10"/>
          <p:cNvSpPr/>
          <p:nvPr/>
        </p:nvSpPr>
        <p:spPr>
          <a:xfrm>
            <a:off x="4405948" y="1604328"/>
            <a:ext cx="854075" cy="518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njoy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151765" y="241300"/>
            <a:ext cx="1144588" cy="47148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+mn-ea"/>
              </a:rPr>
              <a:t>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+mn-ea"/>
            </a:endParaRPr>
          </a:p>
        </p:txBody>
      </p:sp>
      <p:pic>
        <p:nvPicPr>
          <p:cNvPr id="7176" name="图片 3" descr="贝多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6350" y="404813"/>
            <a:ext cx="2500313" cy="3128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7" name="图片 4" descr="莫扎特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0" y="4098925"/>
            <a:ext cx="2822575" cy="2425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newsflash/>
    <p:sndAc>
      <p:stSnd>
        <p:snd r:embed="rId4" name="No New Messag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5" grpId="0"/>
      <p:bldP spid="348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4"/>
          <p:cNvSpPr txBox="1"/>
          <p:nvPr/>
        </p:nvSpPr>
        <p:spPr>
          <a:xfrm>
            <a:off x="2627313" y="525780"/>
            <a:ext cx="6516687" cy="29711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35000"/>
              </a:lnSpc>
              <a:spcBef>
                <a:spcPct val="50000"/>
              </a:spcBef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  Pop music often comes and g____ quickly. It is usually about l____  and everyday life. Country music, rock music and jazz are all pop music. They are very p_______  with young people.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8194" name="Picture 7" descr="现代音乐演唱会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29338" y="3597275"/>
            <a:ext cx="2665412" cy="30337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8" name="Rectangle 8"/>
          <p:cNvSpPr/>
          <p:nvPr/>
        </p:nvSpPr>
        <p:spPr>
          <a:xfrm>
            <a:off x="7695565" y="713105"/>
            <a:ext cx="657225" cy="518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oes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5849" name="Rectangle 9"/>
          <p:cNvSpPr/>
          <p:nvPr/>
        </p:nvSpPr>
        <p:spPr>
          <a:xfrm>
            <a:off x="6864350" y="1270953"/>
            <a:ext cx="696595" cy="518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ove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5850" name="Rectangle 10"/>
          <p:cNvSpPr/>
          <p:nvPr/>
        </p:nvSpPr>
        <p:spPr>
          <a:xfrm>
            <a:off x="2864803" y="2978785"/>
            <a:ext cx="1190625" cy="518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opular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8199" name="图片 2" descr="TFBOY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13" y="3597275"/>
            <a:ext cx="5240337" cy="3032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0" name="图片 3" descr="蔡依林"/>
          <p:cNvPicPr>
            <a:picLocks noChangeAspect="1"/>
          </p:cNvPicPr>
          <p:nvPr/>
        </p:nvPicPr>
        <p:blipFill>
          <a:blip r:embed="rId3"/>
          <a:srcRect l="11250" t="-26" r="-67" b="26"/>
          <a:stretch>
            <a:fillRect/>
          </a:stretch>
        </p:blipFill>
        <p:spPr>
          <a:xfrm>
            <a:off x="101600" y="932180"/>
            <a:ext cx="2525713" cy="238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椭圆 31"/>
          <p:cNvSpPr/>
          <p:nvPr/>
        </p:nvSpPr>
        <p:spPr>
          <a:xfrm>
            <a:off x="151765" y="241300"/>
            <a:ext cx="1144588" cy="47148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+mn-ea"/>
              </a:rPr>
              <a:t>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+mn-ea"/>
            </a:endParaRPr>
          </a:p>
        </p:txBody>
      </p:sp>
      <p:sp>
        <p:nvSpPr>
          <p:cNvPr id="2" name="Text Box 4"/>
          <p:cNvSpPr txBox="1"/>
          <p:nvPr/>
        </p:nvSpPr>
        <p:spPr>
          <a:xfrm>
            <a:off x="1388110" y="185420"/>
            <a:ext cx="5263515" cy="5791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 eaLnBrk="0" hangingPunct="0">
              <a:spcBef>
                <a:spcPct val="50000"/>
              </a:spcBef>
              <a:buClrTx/>
              <a:buSzTx/>
              <a:buFontTx/>
              <a:defRPr/>
            </a:pPr>
            <a:r>
              <a:rPr lang="en-US" altLang="zh-CN" sz="32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Groupwork. </a:t>
            </a:r>
            <a:r>
              <a:rPr lang="en-US" altLang="zh-CN" sz="20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(</a:t>
            </a:r>
            <a:r>
              <a:rPr lang="en-US" altLang="zh-CN" sz="2000" b="1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Fill in the blanks</a:t>
            </a:r>
            <a:r>
              <a:rPr lang="en-US" altLang="zh-CN" sz="2000" b="1" noProof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.)</a:t>
            </a:r>
            <a:endParaRPr lang="en-US" altLang="zh-CN" sz="2000" b="1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newsflash/>
    <p:sndAc>
      <p:stSnd>
        <p:snd r:embed="rId4" name="No New Messag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9" grpId="0"/>
      <p:bldP spid="35850" grpId="0"/>
      <p:bldP spid="3584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4"/>
          <p:cNvSpPr txBox="1"/>
          <p:nvPr/>
        </p:nvSpPr>
        <p:spPr>
          <a:xfrm>
            <a:off x="725488" y="868998"/>
            <a:ext cx="5527675" cy="22250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Folk music is special. It is a part of the working people’s songs. Guo Lanying, Song Zuying and Tengri are f______  for their folk songs.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9218" name="Picture 5" descr="075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3713" y="3573463"/>
            <a:ext cx="2636837" cy="2952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871" name="Rectangle 7"/>
          <p:cNvSpPr/>
          <p:nvPr/>
        </p:nvSpPr>
        <p:spPr>
          <a:xfrm>
            <a:off x="1494155" y="2576195"/>
            <a:ext cx="1170305" cy="518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amous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9221" name="图片 2" descr="民歌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375" y="3573780"/>
            <a:ext cx="5213350" cy="2952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2" name="图片 4" descr="宋祖英"/>
          <p:cNvPicPr>
            <a:picLocks noChangeAspect="1"/>
          </p:cNvPicPr>
          <p:nvPr/>
        </p:nvPicPr>
        <p:blipFill>
          <a:blip r:embed="rId3"/>
          <a:srcRect l="12807" t="3619" r="22754" b="2934"/>
          <a:stretch>
            <a:fillRect/>
          </a:stretch>
        </p:blipFill>
        <p:spPr>
          <a:xfrm>
            <a:off x="6396038" y="403225"/>
            <a:ext cx="2452687" cy="2470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椭圆 31"/>
          <p:cNvSpPr/>
          <p:nvPr/>
        </p:nvSpPr>
        <p:spPr>
          <a:xfrm>
            <a:off x="151765" y="241300"/>
            <a:ext cx="1144588" cy="47148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+mn-ea"/>
              </a:rPr>
              <a:t>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+mn-ea"/>
            </a:endParaRPr>
          </a:p>
        </p:txBody>
      </p:sp>
      <p:sp>
        <p:nvSpPr>
          <p:cNvPr id="2" name="Text Box 4"/>
          <p:cNvSpPr txBox="1"/>
          <p:nvPr/>
        </p:nvSpPr>
        <p:spPr>
          <a:xfrm>
            <a:off x="1388110" y="185420"/>
            <a:ext cx="5263515" cy="5791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 eaLnBrk="0" hangingPunct="0">
              <a:spcBef>
                <a:spcPct val="50000"/>
              </a:spcBef>
              <a:buClrTx/>
              <a:buSzTx/>
              <a:buFontTx/>
              <a:defRPr/>
            </a:pPr>
            <a:r>
              <a:rPr lang="en-US" altLang="zh-CN" sz="32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Groupwork. </a:t>
            </a:r>
            <a:r>
              <a:rPr lang="en-US" altLang="zh-CN" sz="20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(</a:t>
            </a:r>
            <a:r>
              <a:rPr lang="en-US" altLang="zh-CN" sz="2000" b="1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Fill in the blanks</a:t>
            </a:r>
            <a:r>
              <a:rPr lang="en-US" altLang="zh-CN" sz="2000" b="1" noProof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.)</a:t>
            </a:r>
            <a:endParaRPr lang="en-US" altLang="zh-CN" sz="2000" b="1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newsflash/>
    <p:sndAc>
      <p:stSnd>
        <p:snd r:embed="rId4" name="No New Messag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614012" y="3721275"/>
            <a:ext cx="8143875" cy="2230120"/>
            <a:chOff x="1053" y="1088"/>
            <a:chExt cx="12825" cy="3512"/>
          </a:xfrm>
        </p:grpSpPr>
        <p:sp>
          <p:nvSpPr>
            <p:cNvPr id="29" name="AutoShape 15"/>
            <p:cNvSpPr/>
            <p:nvPr/>
          </p:nvSpPr>
          <p:spPr>
            <a:xfrm>
              <a:off x="1053" y="1088"/>
              <a:ext cx="12825" cy="3512"/>
            </a:xfrm>
            <a:prstGeom prst="roundRect">
              <a:avLst>
                <a:gd name="adj" fmla="val 7542"/>
              </a:avLst>
            </a:prstGeom>
            <a:noFill/>
            <a:ln w="38100" cap="flat" cmpd="sng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marL="514350" indent="-514350">
                <a:lnSpc>
                  <a:spcPct val="150000"/>
                </a:lnSpc>
              </a:pPr>
              <a:endParaRPr lang="en-US" altLang="ja-JP" sz="2600" dirty="0">
                <a:latin typeface="Lucida Sans" panose="020B0602030504020204" pitchFamily="34" charset="0"/>
                <a:ea typeface="DFKai-SB" panose="03000509000000000000" pitchFamily="65" charset="-120"/>
              </a:endParaRPr>
            </a:p>
          </p:txBody>
        </p:sp>
        <p:sp>
          <p:nvSpPr>
            <p:cNvPr id="19460" name="Text Box 15"/>
            <p:cNvSpPr txBox="1"/>
            <p:nvPr/>
          </p:nvSpPr>
          <p:spPr>
            <a:xfrm>
              <a:off x="1232" y="1257"/>
              <a:ext cx="11820" cy="317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ts val="5000"/>
                </a:lnSpc>
              </a:pPr>
              <a:r>
                <a: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sym typeface="+mn-ea"/>
                </a:rPr>
                <a:t>A: What kind of music do you  like?</a:t>
              </a:r>
              <a:endPara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  <a:p>
              <a:pPr>
                <a:lnSpc>
                  <a:spcPts val="5000"/>
                </a:lnSpc>
              </a:pPr>
              <a:r>
                <a: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B</a:t>
              </a:r>
              <a:r>
                <a:rPr lang="en-US" altLang="zh-CN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: It's 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hard to say. </a:t>
              </a:r>
              <a:r>
                <a:rPr lang="en-US" altLang="zh-CN" sz="2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I </a:t>
              </a:r>
              <a:r>
                <a:rPr lang="en-US" altLang="zh-CN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used to </a:t>
              </a:r>
              <a:r>
                <a:rPr lang="en-US" altLang="zh-CN" sz="2600" b="1" dirty="0">
                  <a:solidFill>
                    <a:schemeClr val="tx1"/>
                  </a:solidFill>
                  <a:effectLst>
                    <a:outerShdw blurRad="38100" dist="38100" dir="2700000">
                      <a:srgbClr val="FFFFFF"/>
                    </a:outerShdw>
                  </a:effectLst>
                  <a:latin typeface="Times New Roman" panose="02020603050405020304" pitchFamily="18" charset="0"/>
                  <a:ea typeface="宋体" panose="02010600030101010101" pitchFamily="2" charset="-122"/>
                </a:rPr>
                <a:t>like</a:t>
              </a:r>
              <a:r>
                <a:rPr lang="en-US" altLang="zh-CN" sz="2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sym typeface="宋体" panose="02010600030101010101" pitchFamily="2" charset="-122"/>
                </a:rPr>
                <a:t> ______ music, but now I like______ music.</a:t>
              </a:r>
              <a:endParaRPr lang="en-US" altLang="zh-CN" sz="28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20370" y="836930"/>
            <a:ext cx="8451215" cy="2108200"/>
            <a:chOff x="527" y="6795"/>
            <a:chExt cx="13586" cy="3320"/>
          </a:xfrm>
        </p:grpSpPr>
        <p:pic>
          <p:nvPicPr>
            <p:cNvPr id="5123" name="图片 3" descr="贝多芬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7" y="6799"/>
              <a:ext cx="2738" cy="331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45" name="图片 8" descr="乡村音乐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65" y="6798"/>
              <a:ext cx="2540" cy="331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43" name="图片 5" descr="摇滚"/>
            <p:cNvPicPr>
              <a:picLocks noChangeAspect="1"/>
            </p:cNvPicPr>
            <p:nvPr/>
          </p:nvPicPr>
          <p:blipFill>
            <a:blip r:embed="rId3"/>
            <a:srcRect l="4997" b="19493"/>
            <a:stretch>
              <a:fillRect/>
            </a:stretch>
          </p:blipFill>
          <p:spPr>
            <a:xfrm>
              <a:off x="5805" y="6798"/>
              <a:ext cx="2880" cy="331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44" name="图片 7" descr="爵士乐海报"/>
            <p:cNvPicPr>
              <a:picLocks noChangeAspect="1"/>
            </p:cNvPicPr>
            <p:nvPr/>
          </p:nvPicPr>
          <p:blipFill>
            <a:blip r:embed="rId4"/>
            <a:srcRect t="2983" b="8469"/>
            <a:stretch>
              <a:fillRect/>
            </a:stretch>
          </p:blipFill>
          <p:spPr>
            <a:xfrm>
              <a:off x="8685" y="6795"/>
              <a:ext cx="2545" cy="331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2" name="图片 4" descr="宋祖英"/>
            <p:cNvPicPr>
              <a:picLocks noChangeAspect="1"/>
            </p:cNvPicPr>
            <p:nvPr/>
          </p:nvPicPr>
          <p:blipFill>
            <a:blip r:embed="rId5"/>
            <a:srcRect l="12807" t="3619" r="22754" b="2934"/>
            <a:stretch>
              <a:fillRect/>
            </a:stretch>
          </p:blipFill>
          <p:spPr>
            <a:xfrm>
              <a:off x="11527" y="6795"/>
              <a:ext cx="2587" cy="3316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4" name="文本框 3"/>
          <p:cNvSpPr txBox="1"/>
          <p:nvPr/>
        </p:nvSpPr>
        <p:spPr>
          <a:xfrm>
            <a:off x="404196" y="3140968"/>
            <a:ext cx="8896350" cy="3962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classical music     country music     rock music             jazz                 folk music</a:t>
            </a:r>
            <a:endParaRPr lang="en-US" altLang="zh-CN" sz="20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169" name="Text Box 4"/>
          <p:cNvSpPr txBox="1"/>
          <p:nvPr/>
        </p:nvSpPr>
        <p:spPr>
          <a:xfrm>
            <a:off x="1463040" y="185420"/>
            <a:ext cx="5263515" cy="5791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 eaLnBrk="0" hangingPunct="0">
              <a:spcBef>
                <a:spcPct val="50000"/>
              </a:spcBef>
              <a:buClrTx/>
              <a:buSzTx/>
              <a:buFontTx/>
              <a:defRPr/>
            </a:pPr>
            <a:r>
              <a:rPr lang="en-US" altLang="zh-CN" sz="3200" b="1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Chain work. </a:t>
            </a:r>
            <a:r>
              <a:rPr lang="en-US" altLang="zh-CN" sz="2000" b="1" noProof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(</a:t>
            </a:r>
            <a:r>
              <a:rPr lang="en-US" altLang="zh-CN" sz="2000" b="1" noProof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Ask and answer</a:t>
            </a:r>
            <a:r>
              <a:rPr lang="en-US" altLang="zh-CN" sz="2000" b="1" noProof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.)</a:t>
            </a:r>
            <a:endParaRPr lang="en-US" altLang="zh-CN" sz="2000" b="1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243205" y="185420"/>
            <a:ext cx="1144588" cy="47148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+mn-ea"/>
              </a:rPr>
              <a:t>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2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Lucida Sans" panose="020B0602030504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2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Lucida Sans" panose="020B0602030504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2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Lucida Sans" panose="020B0602030504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2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Lucida Sans" panose="020B0602030504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2430</Words>
  <Application>WPS 演示</Application>
  <PresentationFormat>全屏显示(4:3)</PresentationFormat>
  <Paragraphs>203</Paragraphs>
  <Slides>20</Slides>
  <Notes>0</Notes>
  <HiddenSlides>0</HiddenSlides>
  <MMClips>8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7" baseType="lpstr">
      <vt:lpstr>Arial</vt:lpstr>
      <vt:lpstr>宋体</vt:lpstr>
      <vt:lpstr>Wingdings</vt:lpstr>
      <vt:lpstr>Lucida Sans</vt:lpstr>
      <vt:lpstr>Times New Roman</vt:lpstr>
      <vt:lpstr>仿宋</vt:lpstr>
      <vt:lpstr>Arial Black</vt:lpstr>
      <vt:lpstr>Impact</vt:lpstr>
      <vt:lpstr>Tahoma</vt:lpstr>
      <vt:lpstr>微软雅黑</vt:lpstr>
      <vt:lpstr>DFKai-SB</vt:lpstr>
      <vt:lpstr>Comic Sans MS</vt:lpstr>
      <vt:lpstr>Arial Unicode MS</vt:lpstr>
      <vt:lpstr>Calibri</vt:lpstr>
      <vt:lpstr>默认设计模板</vt:lpstr>
      <vt:lpstr>1_默认设计模板</vt:lpstr>
      <vt:lpstr>Equation.KSEE3</vt:lpstr>
      <vt:lpstr>TOPIC 2 What sweet music!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USER</dc:creator>
  <cp:lastModifiedBy>Administrator</cp:lastModifiedBy>
  <cp:revision>575</cp:revision>
  <dcterms:created xsi:type="dcterms:W3CDTF">2009-03-23T11:31:00Z</dcterms:created>
  <dcterms:modified xsi:type="dcterms:W3CDTF">2018-11-28T05:41:00Z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2052-10.8.0.6058</vt:lpwstr>
  </property>
</Properties>
</file>