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mp4" ContentType="video/mp4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67" r:id="rId3"/>
    <p:sldId id="291" r:id="rId4"/>
    <p:sldId id="334" r:id="rId5"/>
    <p:sldId id="337" r:id="rId6"/>
    <p:sldId id="326" r:id="rId7"/>
    <p:sldId id="293" r:id="rId9"/>
    <p:sldId id="368" r:id="rId10"/>
    <p:sldId id="369" r:id="rId11"/>
    <p:sldId id="345" r:id="rId12"/>
    <p:sldId id="342" r:id="rId13"/>
    <p:sldId id="344" r:id="rId14"/>
    <p:sldId id="343" r:id="rId15"/>
    <p:sldId id="346" r:id="rId16"/>
    <p:sldId id="341" r:id="rId17"/>
    <p:sldId id="328" r:id="rId18"/>
    <p:sldId id="276" r:id="rId19"/>
    <p:sldId id="349" r:id="rId20"/>
    <p:sldId id="350" r:id="rId21"/>
    <p:sldId id="355" r:id="rId22"/>
    <p:sldId id="351" r:id="rId23"/>
    <p:sldId id="356" r:id="rId24"/>
    <p:sldId id="360" r:id="rId25"/>
    <p:sldId id="358" r:id="rId26"/>
    <p:sldId id="359" r:id="rId27"/>
    <p:sldId id="361" r:id="rId28"/>
    <p:sldId id="362" r:id="rId29"/>
    <p:sldId id="363" r:id="rId30"/>
    <p:sldId id="364" r:id="rId31"/>
    <p:sldId id="352" r:id="rId32"/>
    <p:sldId id="353" r:id="rId3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600" kern="1200">
        <a:solidFill>
          <a:schemeClr val="tx2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BBE0E3"/>
    <a:srgbClr val="33CC33"/>
    <a:srgbClr val="FF0000"/>
    <a:srgbClr val="0033CC"/>
    <a:srgbClr val="FFFF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1" autoAdjust="0"/>
    <p:restoredTop sz="9466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A3922FD-565A-4216-BD0F-4715E80F6DF5}" type="datetimeFigureOut">
              <a:rPr lang="zh-CN" altLang="en-US"/>
            </a:fld>
            <a:endParaRPr lang="en-US" altLang="zh-CN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 b="1"/>
            </a:lvl1pPr>
          </a:lstStyle>
          <a:p>
            <a:fld id="{74BC3FB4-5588-4D86-959D-C6BAE9F600A8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C3FB4-5588-4D86-959D-C6BAE9F600A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C3FB4-5588-4D86-959D-C6BAE9F600A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FCB5711-069A-4FF9-AC7B-3DFA44A8124C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C3FB4-5588-4D86-959D-C6BAE9F600A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C3FB4-5588-4D86-959D-C6BAE9F600A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79B19-22AC-410D-AECE-EF5F80A0FB0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0B0F-79C8-46C0-8B3C-460B272E7D4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CF48E-A898-4207-B23D-B57682A0DF3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CAD8A-702D-46C3-8C6B-CB3255D9E48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117475"/>
            <a:ext cx="8229600" cy="56769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8741C-C1B0-4B74-B18B-372E483E591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720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剪贴画占位符 2"/>
          <p:cNvSpPr>
            <a:spLocks noGrp="1"/>
          </p:cNvSpPr>
          <p:nvPr>
            <p:ph type="clipArt"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AB220-02EE-429A-9CC5-EB9A6FDEA1F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CDD8C-78A9-417F-AD93-E7873DB8EEA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1F26-98E0-4C3F-AABE-798E3A42F55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7CD70-7F0B-4B4C-AE8E-34994740FC8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56B4C-8D04-4BEB-A710-BB0C2FB7686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3CA9B-391B-45B7-BADB-BED4494EA8F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3293E-EB3D-4049-888D-BF5F6CAA3A3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32689-060E-4A51-AED4-E59C36F4CA7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BBCC3-54E2-4201-8EED-7D6E2383125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1"/>
            </a:lvl1pPr>
          </a:lstStyle>
          <a:p>
            <a:fld id="{28C1F465-2BDD-4FC3-B6CE-0CC75568609F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27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5" Type="http://schemas.microsoft.com/office/2007/relationships/media" Target="../media/media6.wmv"/><Relationship Id="rId14" Type="http://schemas.openxmlformats.org/officeDocument/2006/relationships/video" Target="../media/media6.wmv"/><Relationship Id="rId13" Type="http://schemas.microsoft.com/office/2007/relationships/media" Target="../media/media5.mp3"/><Relationship Id="rId12" Type="http://schemas.openxmlformats.org/officeDocument/2006/relationships/audio" Target="../media/media5.mp3"/><Relationship Id="rId11" Type="http://schemas.openxmlformats.org/officeDocument/2006/relationships/image" Target="../media/image28.png"/><Relationship Id="rId10" Type="http://schemas.microsoft.com/office/2007/relationships/media" Target="../media/media4.mp3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8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media" Target="../media/media9.mp3"/><Relationship Id="rId7" Type="http://schemas.openxmlformats.org/officeDocument/2006/relationships/audio" Target="../media/media9.mp3"/><Relationship Id="rId6" Type="http://schemas.openxmlformats.org/officeDocument/2006/relationships/image" Target="../media/image28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microsoft.com/office/2007/relationships/media" Target="file:///G:\&#24405;&#35838;&#35838;&#20214;\&#38632;&#30340;&#21360;&#35760;.wma" TargetMode="External"/><Relationship Id="rId2" Type="http://schemas.openxmlformats.org/officeDocument/2006/relationships/audio" Target="file:///G:\&#24405;&#35838;&#35838;&#20214;\&#38632;&#30340;&#21360;&#35760;.wma" TargetMode="Externa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27.xml"/><Relationship Id="rId8" Type="http://schemas.openxmlformats.org/officeDocument/2006/relationships/image" Target="../media/image41.jpeg"/><Relationship Id="rId7" Type="http://schemas.openxmlformats.org/officeDocument/2006/relationships/slide" Target="slide26.xml"/><Relationship Id="rId6" Type="http://schemas.openxmlformats.org/officeDocument/2006/relationships/image" Target="../media/image40.jpeg"/><Relationship Id="rId5" Type="http://schemas.openxmlformats.org/officeDocument/2006/relationships/slide" Target="slide25.xml"/><Relationship Id="rId4" Type="http://schemas.openxmlformats.org/officeDocument/2006/relationships/image" Target="../media/image39.jpeg"/><Relationship Id="rId3" Type="http://schemas.openxmlformats.org/officeDocument/2006/relationships/image" Target="../media/image38.GIF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8.jpeg"/><Relationship Id="rId2" Type="http://schemas.openxmlformats.org/officeDocument/2006/relationships/image" Target="../media/image22.jpeg"/><Relationship Id="rId19" Type="http://schemas.openxmlformats.org/officeDocument/2006/relationships/image" Target="../media/image47.jpeg"/><Relationship Id="rId18" Type="http://schemas.openxmlformats.org/officeDocument/2006/relationships/image" Target="../media/image46.jpeg"/><Relationship Id="rId17" Type="http://schemas.openxmlformats.org/officeDocument/2006/relationships/slide" Target="slide23.xml"/><Relationship Id="rId16" Type="http://schemas.openxmlformats.org/officeDocument/2006/relationships/image" Target="../media/image45.jpeg"/><Relationship Id="rId15" Type="http://schemas.openxmlformats.org/officeDocument/2006/relationships/slide" Target="slide22.xml"/><Relationship Id="rId14" Type="http://schemas.openxmlformats.org/officeDocument/2006/relationships/image" Target="../media/image44.jpeg"/><Relationship Id="rId13" Type="http://schemas.openxmlformats.org/officeDocument/2006/relationships/slide" Target="slide24.xml"/><Relationship Id="rId12" Type="http://schemas.openxmlformats.org/officeDocument/2006/relationships/image" Target="../media/image43.jpeg"/><Relationship Id="rId11" Type="http://schemas.openxmlformats.org/officeDocument/2006/relationships/slide" Target="slide28.xml"/><Relationship Id="rId10" Type="http://schemas.openxmlformats.org/officeDocument/2006/relationships/image" Target="../media/image42.jpeg"/><Relationship Id="rId1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6" Type="http://schemas.openxmlformats.org/officeDocument/2006/relationships/slide" Target="slide22.xml"/><Relationship Id="rId5" Type="http://schemas.openxmlformats.org/officeDocument/2006/relationships/image" Target="../media/image48.jpeg"/><Relationship Id="rId4" Type="http://schemas.openxmlformats.org/officeDocument/2006/relationships/slide" Target="slide21.xml"/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6.jpeg"/><Relationship Id="rId7" Type="http://schemas.openxmlformats.org/officeDocument/2006/relationships/slide" Target="slide23.xml"/><Relationship Id="rId6" Type="http://schemas.openxmlformats.org/officeDocument/2006/relationships/image" Target="../media/image48.jpeg"/><Relationship Id="rId5" Type="http://schemas.openxmlformats.org/officeDocument/2006/relationships/slide" Target="slide21.xml"/><Relationship Id="rId4" Type="http://schemas.openxmlformats.org/officeDocument/2006/relationships/image" Target="../media/image52.GIF"/><Relationship Id="rId3" Type="http://schemas.openxmlformats.org/officeDocument/2006/relationships/audio" Target="../media/audio5.wav"/><Relationship Id="rId2" Type="http://schemas.openxmlformats.org/officeDocument/2006/relationships/image" Target="../media/image51.jpeg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slide" Target="slide24.xml"/><Relationship Id="rId3" Type="http://schemas.openxmlformats.org/officeDocument/2006/relationships/image" Target="../media/image48.jpeg"/><Relationship Id="rId2" Type="http://schemas.openxmlformats.org/officeDocument/2006/relationships/slide" Target="slide21.xml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slide" Target="slide25.xml"/><Relationship Id="rId3" Type="http://schemas.openxmlformats.org/officeDocument/2006/relationships/image" Target="../media/image48.jpeg"/><Relationship Id="rId2" Type="http://schemas.openxmlformats.org/officeDocument/2006/relationships/slide" Target="slide21.xml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slide" Target="slide26.xml"/><Relationship Id="rId3" Type="http://schemas.openxmlformats.org/officeDocument/2006/relationships/image" Target="../media/image48.jpeg"/><Relationship Id="rId2" Type="http://schemas.openxmlformats.org/officeDocument/2006/relationships/slide" Target="slide21.xml"/><Relationship Id="rId1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slide" Target="slide27.xml"/><Relationship Id="rId3" Type="http://schemas.openxmlformats.org/officeDocument/2006/relationships/image" Target="../media/image48.jpeg"/><Relationship Id="rId2" Type="http://schemas.openxmlformats.org/officeDocument/2006/relationships/slide" Target="slide21.xml"/><Relationship Id="rId1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slide" Target="slide28.xml"/><Relationship Id="rId3" Type="http://schemas.openxmlformats.org/officeDocument/2006/relationships/image" Target="../media/image48.jpeg"/><Relationship Id="rId2" Type="http://schemas.openxmlformats.org/officeDocument/2006/relationships/slide" Target="slide21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6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Pictures\Saved Pictures\u=3198709500,3309457070&amp;fm=21&amp;gp=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928688" y="1357313"/>
            <a:ext cx="75834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课程名称：</a:t>
            </a:r>
            <a:r>
              <a:rPr lang="en-US" altLang="zh-CN" sz="3200" b="1">
                <a:solidFill>
                  <a:schemeClr val="bg1"/>
                </a:solidFill>
              </a:rPr>
              <a:t>I  like music that I can dance to.</a:t>
            </a:r>
            <a:endParaRPr lang="en-US" altLang="zh-CN" sz="32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年级：九年级全一册</a:t>
            </a:r>
            <a:endParaRPr lang="en-US" altLang="zh-CN" sz="28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版本：人教版新目标</a:t>
            </a:r>
            <a:endParaRPr lang="en-US" altLang="zh-CN" sz="28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主讲教师：褚阿娜</a:t>
            </a:r>
            <a:endParaRPr lang="en-US" altLang="zh-CN" sz="28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工作单位：湖北省孝感市文昌中学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2" b="53729"/>
          <a:stretch>
            <a:fillRect/>
          </a:stretch>
        </p:blipFill>
        <p:spPr bwMode="auto">
          <a:xfrm>
            <a:off x="1000125" y="333375"/>
            <a:ext cx="84582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1857375" y="1500188"/>
            <a:ext cx="4953000" cy="1749425"/>
          </a:xfrm>
          <a:prstGeom prst="wedgeRoundRectCallout">
            <a:avLst>
              <a:gd name="adj1" fmla="val 57917"/>
              <a:gd name="adj2" fmla="val 5707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286000" y="1643063"/>
            <a:ext cx="4724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</a:rPr>
              <a:t>I </a:t>
            </a:r>
            <a:r>
              <a:rPr lang="en-US" altLang="zh-CN" sz="4000" b="1">
                <a:solidFill>
                  <a:srgbClr val="FF3300"/>
                </a:solidFill>
                <a:latin typeface="Arial" panose="020B0604020202020204" pitchFamily="34" charset="0"/>
              </a:rPr>
              <a:t>prefer</a:t>
            </a: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</a:rPr>
              <a:t> music that has great lyric</a:t>
            </a: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altLang="zh-CN" sz="4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7959" name="Picture 2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857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0" y="0"/>
            <a:ext cx="2447925" cy="134143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428625" y="214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ea typeface="楷体_GB2312"/>
                <a:cs typeface="楷体_GB2312"/>
              </a:rPr>
              <a:t>活动探究</a:t>
            </a:r>
            <a:endParaRPr lang="zh-CN" altLang="en-US" sz="2400">
              <a:ea typeface="楷体_GB2312"/>
              <a:cs typeface="楷体_GB2312"/>
            </a:endParaRPr>
          </a:p>
        </p:txBody>
      </p:sp>
      <p:sp>
        <p:nvSpPr>
          <p:cNvPr id="11273" name="Text Box 5"/>
          <p:cNvSpPr txBox="1">
            <a:spLocks noChangeArrowheads="1"/>
          </p:cNvSpPr>
          <p:nvPr/>
        </p:nvSpPr>
        <p:spPr bwMode="auto">
          <a:xfrm>
            <a:off x="214313" y="642938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cs typeface="Times New Roman" panose="02020603050405020304" pitchFamily="18" charset="0"/>
              </a:rPr>
              <a:t>Task   One</a:t>
            </a:r>
            <a:endParaRPr lang="en-US" altLang="zh-CN" sz="4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679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959"/>
                </p:tgtEl>
              </p:cMediaNode>
            </p:audio>
          </p:childTnLst>
        </p:cTn>
      </p:par>
    </p:tnLst>
    <p:bldLst>
      <p:bldP spid="6554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1"/>
          <p:cNvPicPr>
            <a:picLocks noChangeAspect="1" noChangeArrowheads="1"/>
          </p:cNvPicPr>
          <p:nvPr/>
        </p:nvPicPr>
        <p:blipFill>
          <a:blip r:embed="rId1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5" b="54659"/>
          <a:stretch>
            <a:fillRect/>
          </a:stretch>
        </p:blipFill>
        <p:spPr bwMode="auto">
          <a:xfrm>
            <a:off x="708025" y="500063"/>
            <a:ext cx="8131175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3714750" y="1643063"/>
            <a:ext cx="5181600" cy="1600200"/>
          </a:xfrm>
          <a:prstGeom prst="wedgeRoundRectCallout">
            <a:avLst>
              <a:gd name="adj1" fmla="val -15347"/>
              <a:gd name="adj2" fmla="val 10347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886200" y="1785938"/>
            <a:ext cx="5257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</a:rPr>
              <a:t>I love music that I can sing along with.</a:t>
            </a:r>
            <a:endParaRPr lang="en-US" altLang="zh-CN" sz="4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7965" name="Picture 2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0" y="0"/>
            <a:ext cx="2447925" cy="134143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428625" y="214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ea typeface="楷体_GB2312"/>
                <a:cs typeface="楷体_GB2312"/>
              </a:rPr>
              <a:t>活动探究</a:t>
            </a:r>
            <a:endParaRPr lang="zh-CN" altLang="en-US" sz="2400">
              <a:ea typeface="楷体_GB2312"/>
              <a:cs typeface="楷体_GB2312"/>
            </a:endParaRPr>
          </a:p>
        </p:txBody>
      </p:sp>
      <p:sp>
        <p:nvSpPr>
          <p:cNvPr id="12296" name="Text Box 5"/>
          <p:cNvSpPr txBox="1">
            <a:spLocks noChangeArrowheads="1"/>
          </p:cNvSpPr>
          <p:nvPr/>
        </p:nvSpPr>
        <p:spPr bwMode="auto">
          <a:xfrm>
            <a:off x="214313" y="642938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cs typeface="Times New Roman" panose="02020603050405020304" pitchFamily="18" charset="0"/>
              </a:rPr>
              <a:t>Task   One</a:t>
            </a:r>
            <a:endParaRPr lang="en-US" altLang="zh-CN" sz="4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67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965"/>
                </p:tgtEl>
              </p:cMediaNode>
            </p:audio>
          </p:childTnLst>
        </p:cTn>
      </p:par>
    </p:tnLst>
    <p:bldLst>
      <p:bldP spid="6758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1"/>
          <p:cNvPicPr>
            <a:picLocks noChangeAspect="1" noChangeArrowheads="1"/>
          </p:cNvPicPr>
          <p:nvPr/>
        </p:nvPicPr>
        <p:blipFill>
          <a:blip r:embed="rId1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1" r="51872"/>
          <a:stretch>
            <a:fillRect/>
          </a:stretch>
        </p:blipFill>
        <p:spPr bwMode="auto">
          <a:xfrm>
            <a:off x="1192213" y="642938"/>
            <a:ext cx="7951787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2071688" y="857250"/>
            <a:ext cx="4876800" cy="1295400"/>
          </a:xfrm>
          <a:prstGeom prst="wedgeRoundRectCallout">
            <a:avLst>
              <a:gd name="adj1" fmla="val 68065"/>
              <a:gd name="adj2" fmla="val 4227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357438" y="857250"/>
            <a:ext cx="4648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</a:rPr>
              <a:t>I like music that isn’t too loud.</a:t>
            </a:r>
            <a:endParaRPr lang="en-US" altLang="zh-CN" sz="4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7957" name="Picture 2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643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0" y="0"/>
            <a:ext cx="2447925" cy="134143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28625" y="214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ea typeface="楷体_GB2312"/>
                <a:cs typeface="楷体_GB2312"/>
              </a:rPr>
              <a:t>活动探究</a:t>
            </a:r>
            <a:endParaRPr lang="zh-CN" altLang="en-US" sz="2400">
              <a:ea typeface="楷体_GB2312"/>
              <a:cs typeface="楷体_GB2312"/>
            </a:endParaRPr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214313" y="642938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cs typeface="Times New Roman" panose="02020603050405020304" pitchFamily="18" charset="0"/>
              </a:rPr>
              <a:t>Task   One</a:t>
            </a:r>
            <a:endParaRPr lang="en-US" altLang="zh-CN" sz="4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67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957"/>
                </p:tgtEl>
              </p:cMediaNode>
            </p:audio>
          </p:childTnLst>
        </p:cTn>
      </p:par>
    </p:tnLst>
    <p:bldLst>
      <p:bldP spid="6656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323850" y="5589588"/>
            <a:ext cx="727233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99"/>
                </a:solidFill>
                <a:latin typeface="Arial" panose="020B0604020202020204" pitchFamily="34" charset="0"/>
              </a:rPr>
              <a:t>I like the music that ___________________.</a:t>
            </a:r>
            <a:endParaRPr lang="en-US" altLang="zh-CN" sz="240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99"/>
                </a:solidFill>
                <a:latin typeface="Arial" panose="020B0604020202020204" pitchFamily="34" charset="0"/>
              </a:rPr>
              <a:t>I prefer the music that _____________________.</a:t>
            </a:r>
            <a:endParaRPr lang="en-US" altLang="zh-CN" sz="24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5" descr="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0" y="5013325"/>
            <a:ext cx="9294813" cy="4667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</a:rPr>
              <a:t>1a.What kind of music do you like ? Write your own sentences.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642938" y="1071563"/>
            <a:ext cx="240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I </a:t>
            </a:r>
            <a:r>
              <a:rPr lang="en-US" altLang="zh-CN" sz="1800" b="1">
                <a:solidFill>
                  <a:srgbClr val="FF3300"/>
                </a:solidFill>
                <a:latin typeface="Arial" panose="020B0604020202020204" pitchFamily="34" charset="0"/>
              </a:rPr>
              <a:t>prefer</a:t>
            </a: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 music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 that has great lyric</a:t>
            </a: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429375" y="11430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I love music that 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I can sing along with.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71500" y="2928938"/>
            <a:ext cx="216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I like music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</a:rPr>
              <a:t> that isn’t too loud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5143500" y="2857500"/>
            <a:ext cx="189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>
                <a:latin typeface="Arial" panose="020B0604020202020204" pitchFamily="34" charset="0"/>
              </a:rPr>
              <a:t>I like music that</a:t>
            </a:r>
            <a:endParaRPr lang="en-US" altLang="zh-CN" sz="1800" b="1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zh-CN" sz="1800" b="1">
                <a:latin typeface="Arial" panose="020B0604020202020204" pitchFamily="34" charset="0"/>
              </a:rPr>
              <a:t> I can dance to.</a:t>
            </a:r>
            <a:endParaRPr lang="en-US" altLang="zh-CN" sz="1800" b="1">
              <a:latin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313" y="0"/>
            <a:ext cx="3786187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活动探究      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Task Two</a:t>
            </a:r>
            <a:endParaRPr lang="zh-CN" altLang="en-US" sz="2400" dirty="0">
              <a:ea typeface="楷体_GB2312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autoUpdateAnimBg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_039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971550" y="3284538"/>
            <a:ext cx="7632700" cy="2043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   is </a:t>
            </a:r>
            <a:r>
              <a:rPr lang="en-US" altLang="zh-CN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beautiful/relaxing/exciting</a:t>
            </a:r>
            <a:endParaRPr lang="en-US" altLang="zh-CN" sz="32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32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kumimoji="1" lang="en-US" altLang="zh-CN" sz="32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4211638" y="4941888"/>
            <a:ext cx="6913562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can dance to </a:t>
            </a:r>
            <a:endParaRPr kumimoji="1" lang="en-US" altLang="zh-CN" sz="32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3779838" y="5373688"/>
            <a:ext cx="3729037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can sing along with</a:t>
            </a:r>
            <a:endParaRPr kumimoji="1" lang="en-US" altLang="zh-CN" sz="32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4500563" y="5876925"/>
            <a:ext cx="2738437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has great lyrics</a:t>
            </a:r>
            <a:endParaRPr kumimoji="1" lang="en-US" altLang="zh-CN" sz="32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2555875" y="4365625"/>
            <a:ext cx="6588125" cy="1128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makes me happy/sad/relaxed/excited</a:t>
            </a:r>
            <a:endParaRPr lang="en-US" altLang="zh-CN" sz="32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altLang="zh-CN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779838" y="3860800"/>
            <a:ext cx="3716337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quiet/isn’t too loud</a:t>
            </a:r>
            <a:endParaRPr kumimoji="1" lang="en-US" altLang="zh-CN" sz="32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9" name="WordArt 13"/>
          <p:cNvSpPr>
            <a:spLocks noChangeArrowheads="1" noChangeShapeType="1" noTextEdit="1"/>
          </p:cNvSpPr>
          <p:nvPr/>
        </p:nvSpPr>
        <p:spPr bwMode="auto">
          <a:xfrm>
            <a:off x="3643313" y="0"/>
            <a:ext cx="5302250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1400" kern="10">
                <a:ln w="9525">
                  <a:solidFill>
                    <a:srgbClr val="003300"/>
                  </a:solidFill>
                  <a:round/>
                </a:ln>
                <a:solidFill>
                  <a:srgbClr val="8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Talk about the music you like.</a:t>
            </a:r>
            <a:endParaRPr lang="zh-CN" altLang="en-US" sz="1400" kern="10">
              <a:ln w="9525">
                <a:solidFill>
                  <a:srgbClr val="003300"/>
                </a:solidFill>
                <a:round/>
              </a:ln>
              <a:solidFill>
                <a:srgbClr val="80000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1071563" y="357188"/>
            <a:ext cx="215265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Pair work</a:t>
            </a:r>
            <a:endParaRPr lang="zh-CN" altLang="en-US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9" name="Text Box 6"/>
          <p:cNvSpPr txBox="1">
            <a:spLocks noChangeArrowheads="1"/>
          </p:cNvSpPr>
          <p:nvPr/>
        </p:nvSpPr>
        <p:spPr bwMode="auto">
          <a:xfrm>
            <a:off x="0" y="1000125"/>
            <a:ext cx="8534400" cy="1909763"/>
          </a:xfrm>
          <a:prstGeom prst="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006600"/>
            </a:solidFill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A: What kind of music do you like ?</a:t>
            </a:r>
            <a:endParaRPr lang="en-US" altLang="zh-CN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30000"/>
              </a:lnSpc>
              <a:defRPr/>
            </a:pPr>
            <a:endParaRPr lang="en-US" altLang="zh-CN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 				        What about you?</a:t>
            </a:r>
            <a:endParaRPr lang="en-US" altLang="zh-CN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30000"/>
              </a:lnSpc>
              <a:defRPr/>
            </a:pPr>
            <a:endParaRPr lang="en-US" altLang="zh-CN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A:</a:t>
            </a:r>
            <a:endParaRPr lang="en-US" altLang="zh-CN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-214313" y="0"/>
            <a:ext cx="3786188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活动探究      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Task Three</a:t>
            </a:r>
            <a:endParaRPr lang="zh-CN" altLang="en-US" sz="2400" dirty="0">
              <a:ea typeface="楷体_GB2312" pitchFamily="49" charset="-122"/>
            </a:endParaRP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571500" y="1571625"/>
            <a:ext cx="4137025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like</a:t>
            </a:r>
            <a:r>
              <a:rPr lang="en-US" altLang="zh-CN" dirty="0"/>
              <a:t> </a:t>
            </a: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music that _____.</a:t>
            </a:r>
            <a:endParaRPr lang="zh-CN" altLang="en-US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642938" y="2214563"/>
            <a:ext cx="4938712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prefer music that _______.</a:t>
            </a:r>
            <a:endParaRPr lang="zh-CN" altLang="en-US" sz="32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00225 0.1916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30463 L 3.61111E-6 -1.48148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00226 0.0942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19" grpId="0"/>
      <p:bldP spid="64520" grpId="0"/>
      <p:bldP spid="64521" grpId="0"/>
      <p:bldP spid="64522" grpId="0"/>
      <p:bldP spid="64523" grpId="0"/>
      <p:bldP spid="64531" grpId="0"/>
      <p:bldP spid="64531" grpId="1"/>
      <p:bldP spid="645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 descr="fc73abb21fd7e1c8-e264c3ef1a7e0938-976787473c688fcac6e034f60cabced2_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357313"/>
            <a:ext cx="2952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3000375" y="357188"/>
            <a:ext cx="65166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tx1"/>
                </a:solidFill>
              </a:rPr>
              <a:t>    </a:t>
            </a:r>
            <a:r>
              <a:rPr lang="en-US" altLang="zh-CN" sz="2800" b="1">
                <a:solidFill>
                  <a:schemeClr val="tx1"/>
                </a:solidFill>
              </a:rPr>
              <a:t>Listen to the following music, and guess what kind of music she/he likes.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16389" name="WordArt 3"/>
          <p:cNvSpPr>
            <a:spLocks noChangeArrowheads="1" noChangeShapeType="1"/>
          </p:cNvSpPr>
          <p:nvPr/>
        </p:nvSpPr>
        <p:spPr bwMode="auto">
          <a:xfrm>
            <a:off x="0" y="357188"/>
            <a:ext cx="2428875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altLang="zh-CN" b="1" kern="1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</a:rPr>
              <a:t>Guess</a:t>
            </a:r>
            <a:endParaRPr lang="zh-CN" altLang="en-US" b="1" kern="1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pic>
        <p:nvPicPr>
          <p:cNvPr id="43013" name="Picture 5" descr="0015e77674b7604f-2daaebee7677c9c5-d410b44c94fc4d0f018858533ec557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2738"/>
            <a:ext cx="25495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2" descr="48ba3d24785002d8-a7ee62fed513540b-d2ae66e9c3fe734b093fb846ebe9e370_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00188"/>
            <a:ext cx="277177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3071813" y="3929063"/>
            <a:ext cx="4246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3399"/>
                </a:solidFill>
              </a:rPr>
              <a:t>make people confident</a:t>
            </a:r>
            <a:endParaRPr lang="en-US" altLang="zh-CN" sz="3200" b="1">
              <a:solidFill>
                <a:srgbClr val="FF3399"/>
              </a:solidFill>
            </a:endParaRPr>
          </a:p>
        </p:txBody>
      </p:sp>
      <p:sp>
        <p:nvSpPr>
          <p:cNvPr id="43036" name="Text Box 28"/>
          <p:cNvSpPr txBox="1">
            <a:spLocks noChangeArrowheads="1"/>
          </p:cNvSpPr>
          <p:nvPr/>
        </p:nvSpPr>
        <p:spPr bwMode="auto">
          <a:xfrm>
            <a:off x="2714625" y="4500563"/>
            <a:ext cx="600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3399"/>
                </a:solidFill>
              </a:rPr>
              <a:t>remind </a:t>
            </a:r>
            <a:r>
              <a:rPr lang="en-US" altLang="zh-CN" sz="3200" b="1" dirty="0" smtClean="0">
                <a:solidFill>
                  <a:srgbClr val="FF3399"/>
                </a:solidFill>
              </a:rPr>
              <a:t>them of their </a:t>
            </a:r>
            <a:r>
              <a:rPr lang="en-US" altLang="zh-CN" sz="3200" b="1" dirty="0">
                <a:solidFill>
                  <a:srgbClr val="FF3399"/>
                </a:solidFill>
              </a:rPr>
              <a:t>childhood</a:t>
            </a:r>
            <a:endParaRPr lang="en-US" altLang="zh-CN" sz="3200" b="1" dirty="0">
              <a:solidFill>
                <a:srgbClr val="FF3399"/>
              </a:solidFill>
            </a:endParaRPr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3357563" y="5072063"/>
            <a:ext cx="322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3399"/>
                </a:solidFill>
              </a:rPr>
              <a:t>encourage people</a:t>
            </a:r>
            <a:endParaRPr lang="en-US" altLang="zh-CN" sz="3200" b="1">
              <a:solidFill>
                <a:srgbClr val="FF3399"/>
              </a:solidFill>
            </a:endParaRPr>
          </a:p>
        </p:txBody>
      </p:sp>
      <p:sp>
        <p:nvSpPr>
          <p:cNvPr id="16395" name="TextBox 14"/>
          <p:cNvSpPr txBox="1">
            <a:spLocks noChangeArrowheads="1"/>
          </p:cNvSpPr>
          <p:nvPr/>
        </p:nvSpPr>
        <p:spPr bwMode="auto">
          <a:xfrm>
            <a:off x="0" y="6072188"/>
            <a:ext cx="1071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80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0"/>
            <a:ext cx="3786188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延伸拓展     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Task One</a:t>
            </a:r>
            <a:endParaRPr lang="zh-CN" altLang="en-US" sz="2400" dirty="0">
              <a:ea typeface="楷体_GB2312" pitchFamily="49" charset="-122"/>
            </a:endParaRPr>
          </a:p>
        </p:txBody>
      </p:sp>
      <p:pic>
        <p:nvPicPr>
          <p:cNvPr id="16" name="Picture 11" descr="fc73abb21fd7e1c8-e264c3ef1a7e0938-fbd165f4493579d37615da81942ce101_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627312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Box 19"/>
          <p:cNvSpPr txBox="1">
            <a:spLocks noChangeArrowheads="1"/>
          </p:cNvSpPr>
          <p:nvPr/>
        </p:nvSpPr>
        <p:spPr bwMode="auto">
          <a:xfrm>
            <a:off x="368302" y="607218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2" name="See You Again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6226" y="1491466"/>
            <a:ext cx="676264" cy="676264"/>
          </a:xfrm>
          <a:prstGeom prst="rect">
            <a:avLst/>
          </a:prstGeom>
        </p:spPr>
      </p:pic>
      <p:pic>
        <p:nvPicPr>
          <p:cNvPr id="3" name="Uptown Fun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157785" y="1382712"/>
            <a:ext cx="609600" cy="609600"/>
          </a:xfrm>
          <a:prstGeom prst="rect">
            <a:avLst/>
          </a:prstGeom>
        </p:spPr>
      </p:pic>
      <p:pic>
        <p:nvPicPr>
          <p:cNvPr id="4" name="梁祝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131595" y="1500188"/>
            <a:ext cx="609600" cy="609600"/>
          </a:xfrm>
          <a:prstGeom prst="rect">
            <a:avLst/>
          </a:prstGeom>
        </p:spPr>
      </p:pic>
      <p:pic>
        <p:nvPicPr>
          <p:cNvPr id="5" name="You Raise Me Up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86860" y="6019974"/>
            <a:ext cx="1395048" cy="838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0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 fullScrn="1">
              <p:cMediaNode vol="80000">
                <p:cTn id="8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3035" grpId="0"/>
      <p:bldP spid="43036" grpId="0"/>
      <p:bldP spid="43038" grpId="0"/>
      <p:bldP spid="163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9" descr="C:\Users\dell\Pictures\Saved Pictures\20110517074841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86" name="Group 50"/>
          <p:cNvGraphicFramePr>
            <a:graphicFrameLocks noGrp="1"/>
          </p:cNvGraphicFramePr>
          <p:nvPr>
            <p:ph type="tbl" idx="1"/>
          </p:nvPr>
        </p:nvGraphicFramePr>
        <p:xfrm>
          <a:off x="0" y="1500188"/>
          <a:ext cx="8964613" cy="2235200"/>
        </p:xfrm>
        <a:graphic>
          <a:graphicData uri="http://schemas.openxmlformats.org/drawingml/2006/table">
            <a:tbl>
              <a:tblPr/>
              <a:tblGrid>
                <a:gridCol w="1116013"/>
                <a:gridCol w="2376487"/>
                <a:gridCol w="2663825"/>
                <a:gridCol w="2808288"/>
              </a:tblGrid>
              <a:tr h="1008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Music that I can dance to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Music that has great lyrics</a:t>
                      </a: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Music that I can sing along with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Tony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2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Betty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0" y="285750"/>
            <a:ext cx="9144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zh-CN" b="1">
                <a:solidFill>
                  <a:srgbClr val="0000CC"/>
                </a:solidFill>
                <a:latin typeface="Arial" panose="020B0604020202020204" pitchFamily="34" charset="0"/>
              </a:rPr>
              <a:t>				  Listen and check the kinds of music Tony and Betty like.</a:t>
            </a:r>
            <a:endParaRPr lang="en-US" altLang="zh-CN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563" name="Rectangle 35"/>
          <p:cNvSpPr>
            <a:spLocks noChangeArrowheads="1"/>
          </p:cNvSpPr>
          <p:nvPr/>
        </p:nvSpPr>
        <p:spPr bwMode="auto">
          <a:xfrm>
            <a:off x="2000250" y="3214688"/>
            <a:ext cx="576263" cy="641350"/>
          </a:xfrm>
          <a:prstGeom prst="rect">
            <a:avLst/>
          </a:prstGeom>
          <a:solidFill>
            <a:srgbClr val="C1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Arial" panose="020B0604020202020204" pitchFamily="34" charset="0"/>
              </a:rPr>
              <a:t>√</a:t>
            </a:r>
            <a:endParaRPr lang="en-US" altLang="zh-CN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564" name="Rectangle 36"/>
          <p:cNvSpPr>
            <a:spLocks noChangeArrowheads="1"/>
          </p:cNvSpPr>
          <p:nvPr/>
        </p:nvSpPr>
        <p:spPr bwMode="auto">
          <a:xfrm>
            <a:off x="4357688" y="2571750"/>
            <a:ext cx="647700" cy="641350"/>
          </a:xfrm>
          <a:prstGeom prst="rect">
            <a:avLst/>
          </a:prstGeom>
          <a:solidFill>
            <a:srgbClr val="C1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Arial" panose="020B0604020202020204" pitchFamily="34" charset="0"/>
              </a:rPr>
              <a:t>√</a:t>
            </a:r>
            <a:endParaRPr lang="en-US" altLang="zh-CN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565" name="Rectangle 37"/>
          <p:cNvSpPr>
            <a:spLocks noChangeArrowheads="1"/>
          </p:cNvSpPr>
          <p:nvPr/>
        </p:nvSpPr>
        <p:spPr bwMode="auto">
          <a:xfrm>
            <a:off x="7072313" y="2500313"/>
            <a:ext cx="642937" cy="641350"/>
          </a:xfrm>
          <a:prstGeom prst="rect">
            <a:avLst/>
          </a:prstGeom>
          <a:solidFill>
            <a:srgbClr val="C1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Arial" panose="020B0604020202020204" pitchFamily="34" charset="0"/>
              </a:rPr>
              <a:t>√</a:t>
            </a:r>
            <a:endParaRPr lang="en-US" altLang="zh-CN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7072313" y="3143250"/>
            <a:ext cx="574675" cy="641350"/>
          </a:xfrm>
          <a:prstGeom prst="rect">
            <a:avLst/>
          </a:prstGeom>
          <a:solidFill>
            <a:srgbClr val="C1F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Arial" panose="020B0604020202020204" pitchFamily="34" charset="0"/>
              </a:rPr>
              <a:t>√</a:t>
            </a:r>
            <a:endParaRPr lang="en-US" altLang="zh-CN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7438" name="WordArt 41" descr="纸袋"/>
          <p:cNvSpPr>
            <a:spLocks noChangeArrowheads="1" noChangeShapeType="1" noTextEdit="1"/>
          </p:cNvSpPr>
          <p:nvPr/>
        </p:nvSpPr>
        <p:spPr bwMode="auto">
          <a:xfrm>
            <a:off x="142875" y="500063"/>
            <a:ext cx="2879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b="1" kern="10">
                <a:ln w="9525">
                  <a:solidFill>
                    <a:srgbClr val="008000"/>
                  </a:solidFill>
                  <a:round/>
                </a:ln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zh-CN" altLang="en-US" b="1" kern="10">
              <a:ln w="9525">
                <a:solidFill>
                  <a:srgbClr val="008000"/>
                </a:solidFill>
                <a:round/>
              </a:ln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87" name="WordArt 51"/>
          <p:cNvSpPr>
            <a:spLocks noChangeArrowheads="1" noChangeShapeType="1" noTextEdit="1"/>
          </p:cNvSpPr>
          <p:nvPr/>
        </p:nvSpPr>
        <p:spPr bwMode="auto">
          <a:xfrm>
            <a:off x="3071813" y="3786188"/>
            <a:ext cx="3095625" cy="6096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altLang="zh-CN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GungsuhChe"/>
              </a:rPr>
              <a:t>Fast speaking</a:t>
            </a:r>
            <a:endParaRPr lang="zh-CN" altLang="en-US" b="1" kern="10">
              <a:ln w="12700">
                <a:solidFill>
                  <a:srgbClr val="EAEAEA"/>
                </a:solidFill>
                <a:round/>
              </a:ln>
              <a:solidFill>
                <a:srgbClr val="80008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GungsuhChe"/>
            </a:endParaRPr>
          </a:p>
        </p:txBody>
      </p:sp>
      <p:sp>
        <p:nvSpPr>
          <p:cNvPr id="14388" name="Text Box 52"/>
          <p:cNvSpPr txBox="1">
            <a:spLocks noChangeArrowheads="1"/>
          </p:cNvSpPr>
          <p:nvPr/>
        </p:nvSpPr>
        <p:spPr bwMode="auto">
          <a:xfrm>
            <a:off x="0" y="4365625"/>
            <a:ext cx="91440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    </a:t>
            </a:r>
            <a:r>
              <a:rPr lang="en-US" altLang="zh-CN" sz="3200" b="1"/>
              <a:t>Tony likes music __________________and he likes music_________________________.</a:t>
            </a:r>
            <a:endParaRPr lang="en-US" altLang="zh-CN" sz="3200" b="1"/>
          </a:p>
          <a:p>
            <a:pPr eaLnBrk="1" hangingPunct="1"/>
            <a:r>
              <a:rPr lang="en-US" altLang="zh-CN"/>
              <a:t>     </a:t>
            </a:r>
            <a:r>
              <a:rPr lang="en-US" altLang="zh-CN" sz="3200" b="1"/>
              <a:t>Betty likes music ___________________and she likes music _________________________.</a:t>
            </a:r>
            <a:endParaRPr lang="en-US" altLang="zh-CN" sz="3200" b="1"/>
          </a:p>
        </p:txBody>
      </p:sp>
      <p:sp>
        <p:nvSpPr>
          <p:cNvPr id="14389" name="Text Box 53"/>
          <p:cNvSpPr txBox="1">
            <a:spLocks noChangeArrowheads="1"/>
          </p:cNvSpPr>
          <p:nvPr/>
        </p:nvSpPr>
        <p:spPr bwMode="auto">
          <a:xfrm>
            <a:off x="3563938" y="4343400"/>
            <a:ext cx="362743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that has great lyrics</a:t>
            </a:r>
            <a:endParaRPr lang="en-US" altLang="zh-CN" sz="3200" b="1">
              <a:solidFill>
                <a:srgbClr val="FF0000"/>
              </a:solidFill>
            </a:endParaRPr>
          </a:p>
          <a:p>
            <a:pPr eaLnBrk="1" hangingPunct="1"/>
            <a:endParaRPr lang="zh-CN" altLang="en-US"/>
          </a:p>
        </p:txBody>
      </p:sp>
      <p:sp>
        <p:nvSpPr>
          <p:cNvPr id="14390" name="Text Box 54"/>
          <p:cNvSpPr txBox="1">
            <a:spLocks noChangeArrowheads="1"/>
          </p:cNvSpPr>
          <p:nvPr/>
        </p:nvSpPr>
        <p:spPr bwMode="auto">
          <a:xfrm>
            <a:off x="2051050" y="4941888"/>
            <a:ext cx="48212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that he can sing along with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4391" name="Text Box 55"/>
          <p:cNvSpPr txBox="1">
            <a:spLocks noChangeArrowheads="1"/>
          </p:cNvSpPr>
          <p:nvPr/>
        </p:nvSpPr>
        <p:spPr bwMode="auto">
          <a:xfrm>
            <a:off x="3708400" y="5445125"/>
            <a:ext cx="38179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that she can dance to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4393" name="Text Box 57"/>
          <p:cNvSpPr txBox="1">
            <a:spLocks noChangeArrowheads="1"/>
          </p:cNvSpPr>
          <p:nvPr/>
        </p:nvSpPr>
        <p:spPr bwMode="auto">
          <a:xfrm>
            <a:off x="2051050" y="5949950"/>
            <a:ext cx="4979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that she can sing along with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0"/>
            <a:ext cx="3786188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延伸拓展      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Task Two</a:t>
            </a:r>
            <a:endParaRPr lang="zh-CN" altLang="en-US" sz="2400" dirty="0">
              <a:ea typeface="楷体_GB2312" pitchFamily="49" charset="-122"/>
            </a:endParaRPr>
          </a:p>
        </p:txBody>
      </p:sp>
      <p:sp>
        <p:nvSpPr>
          <p:cNvPr id="22568" name="Oval 40"/>
          <p:cNvSpPr>
            <a:spLocks noChangeArrowheads="1"/>
          </p:cNvSpPr>
          <p:nvPr/>
        </p:nvSpPr>
        <p:spPr bwMode="auto">
          <a:xfrm>
            <a:off x="3214688" y="357188"/>
            <a:ext cx="654050" cy="6429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</a:rPr>
              <a:t>1b</a:t>
            </a:r>
            <a:endParaRPr lang="en-US" altLang="zh-CN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Section A 1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460432" y="66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60" grpId="0" autoUpdateAnimBg="0"/>
      <p:bldP spid="22563" grpId="0" animBg="1" autoUpdateAnimBg="0"/>
      <p:bldP spid="22564" grpId="0" animBg="1" autoUpdateAnimBg="0"/>
      <p:bldP spid="22565" grpId="0" animBg="1" autoUpdateAnimBg="0"/>
      <p:bldP spid="22566" grpId="0" animBg="1" autoUpdateAnimBg="0"/>
      <p:bldP spid="14388" grpId="0"/>
      <p:bldP spid="14389" grpId="0"/>
      <p:bldP spid="14390" grpId="0"/>
      <p:bldP spid="14391" grpId="0"/>
      <p:bldP spid="14393" grpId="0"/>
      <p:bldP spid="22568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9" descr="C:\Users\dell\Pictures\Saved Pictures\20110517074841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571750" y="357188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zh-CN" sz="4800" b="1">
                <a:solidFill>
                  <a:schemeClr val="tx1"/>
                </a:solidFill>
                <a:latin typeface="Arial" panose="020B0604020202020204" pitchFamily="34" charset="0"/>
              </a:rPr>
              <a:t>Make a survey!</a:t>
            </a:r>
            <a:endParaRPr lang="en-US" altLang="zh-CN" sz="32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3775" name="Group 47"/>
          <p:cNvGraphicFramePr>
            <a:graphicFrameLocks noGrp="1"/>
          </p:cNvGraphicFramePr>
          <p:nvPr/>
        </p:nvGraphicFramePr>
        <p:xfrm>
          <a:off x="428625" y="1928813"/>
          <a:ext cx="8064500" cy="2636839"/>
        </p:xfrm>
        <a:graphic>
          <a:graphicData uri="http://schemas.openxmlformats.org/drawingml/2006/table">
            <a:tbl>
              <a:tblPr/>
              <a:tblGrid>
                <a:gridCol w="1543050"/>
                <a:gridCol w="6521450"/>
              </a:tblGrid>
              <a:tr h="518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charset="0"/>
                        <a:ea typeface="黑体" panose="02010609060101010101" pitchFamily="49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6" name="Text Box 22"/>
          <p:cNvSpPr txBox="1">
            <a:spLocks noChangeArrowheads="1"/>
          </p:cNvSpPr>
          <p:nvPr/>
        </p:nvSpPr>
        <p:spPr bwMode="auto">
          <a:xfrm>
            <a:off x="500063" y="1928813"/>
            <a:ext cx="18002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</a:rPr>
              <a:t>Names</a:t>
            </a:r>
            <a:endParaRPr lang="en-US" altLang="zh-CN" sz="3200" b="1">
              <a:solidFill>
                <a:srgbClr val="0000FF"/>
              </a:solidFill>
            </a:endParaRPr>
          </a:p>
        </p:txBody>
      </p:sp>
      <p:sp>
        <p:nvSpPr>
          <p:cNvPr id="18457" name="Text Box 23"/>
          <p:cNvSpPr txBox="1">
            <a:spLocks noChangeArrowheads="1"/>
          </p:cNvSpPr>
          <p:nvPr/>
        </p:nvSpPr>
        <p:spPr bwMode="auto">
          <a:xfrm>
            <a:off x="2000250" y="1928813"/>
            <a:ext cx="693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</a:rPr>
              <a:t>What kind of music do you like?</a:t>
            </a:r>
            <a:endParaRPr lang="en-US" altLang="zh-CN" sz="3200" b="1">
              <a:solidFill>
                <a:srgbClr val="0000FF"/>
              </a:solidFill>
            </a:endParaRPr>
          </a:p>
        </p:txBody>
      </p:sp>
      <p:sp>
        <p:nvSpPr>
          <p:cNvPr id="18458" name="WordArt 24"/>
          <p:cNvSpPr>
            <a:spLocks noChangeArrowheads="1" noChangeShapeType="1" noTextEdit="1"/>
          </p:cNvSpPr>
          <p:nvPr/>
        </p:nvSpPr>
        <p:spPr bwMode="auto">
          <a:xfrm>
            <a:off x="428625" y="1071563"/>
            <a:ext cx="2362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5400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Group work :</a:t>
            </a:r>
            <a:endParaRPr lang="zh-CN" altLang="en-US" sz="5400" b="1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8459" name="Text Box 32"/>
          <p:cNvSpPr txBox="1">
            <a:spLocks noChangeArrowheads="1"/>
          </p:cNvSpPr>
          <p:nvPr/>
        </p:nvSpPr>
        <p:spPr bwMode="auto">
          <a:xfrm>
            <a:off x="3000375" y="1285875"/>
            <a:ext cx="59213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zh-CN" b="1">
                <a:solidFill>
                  <a:schemeClr val="bg1"/>
                </a:solidFill>
                <a:latin typeface="Arial Narrow" panose="020B0606020202030204" pitchFamily="34" charset="0"/>
              </a:rPr>
              <a:t>What kind of music do you like?</a:t>
            </a:r>
            <a:endParaRPr lang="en-US" altLang="zh-CN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357188" y="5000625"/>
            <a:ext cx="8458200" cy="1187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Make a report: 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75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  In my group, …like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the music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that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…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75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                         …prefer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the music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that 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…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0"/>
            <a:ext cx="2143125" cy="10160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延伸拓展      </a:t>
            </a:r>
            <a:endParaRPr lang="en-US" altLang="zh-CN" sz="2400" b="1" dirty="0">
              <a:solidFill>
                <a:srgbClr val="FF0000"/>
              </a:solidFill>
              <a:ea typeface="楷体_GB2312" pitchFamily="49" charset="-12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Task Three</a:t>
            </a:r>
            <a:endParaRPr lang="zh-CN" altLang="en-US" sz="2400" dirty="0">
              <a:ea typeface="楷体_GB2312" pitchFamily="49" charset="-122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71813" y="285750"/>
            <a:ext cx="5786437" cy="6335713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altLang="zh-CN" sz="2400" dirty="0" smtClean="0"/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I like the trees that are green,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I like the sky that’s full of sunshine,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I like the moon that’s able to smile,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I like the world that’s full of love.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He likes the trees that are green,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He likes the sky that’s full of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sunshine,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He likes the moon that’s able to smile,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  <a:p>
            <a:pPr>
              <a:buFontTx/>
              <a:buNone/>
              <a:defRPr/>
            </a:pPr>
            <a:r>
              <a:rPr lang="en-US" altLang="zh-CN" b="1" dirty="0" smtClean="0">
                <a:solidFill>
                  <a:schemeClr val="accent4"/>
                </a:solidFill>
                <a:latin typeface="Monotype Corsiva" panose="03010101010201010101" pitchFamily="66" charset="0"/>
                <a:ea typeface="Gungsuh" pitchFamily="18" charset="-127"/>
              </a:rPr>
              <a:t>They are my sunshine.</a:t>
            </a:r>
            <a:endParaRPr lang="en-US" altLang="zh-CN" b="1" dirty="0" smtClean="0">
              <a:solidFill>
                <a:schemeClr val="accent4"/>
              </a:solidFill>
              <a:latin typeface="Monotype Corsiva" panose="03010101010201010101" pitchFamily="66" charset="0"/>
              <a:ea typeface="Gungsuh" pitchFamily="18" charset="-127"/>
            </a:endParaRPr>
          </a:p>
        </p:txBody>
      </p:sp>
      <p:pic>
        <p:nvPicPr>
          <p:cNvPr id="19460" name="Picture 8" descr="af1475183a67db16-12854d8389705d40-6fb10f1df276bee053c57a46e62d4289_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3000375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2004728203398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WordArt 17"/>
          <p:cNvSpPr>
            <a:spLocks noChangeArrowheads="1" noChangeShapeType="1" noTextEdit="1"/>
          </p:cNvSpPr>
          <p:nvPr/>
        </p:nvSpPr>
        <p:spPr bwMode="auto">
          <a:xfrm>
            <a:off x="0" y="1214438"/>
            <a:ext cx="3000375" cy="7143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altLang="zh-CN" sz="4800" b="1" kern="10">
                <a:ln w="9525">
                  <a:solidFill>
                    <a:srgbClr val="CC99FF"/>
                  </a:solidFill>
                  <a:rou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</a:rPr>
              <a:t>Enjoy a song</a:t>
            </a:r>
            <a:endParaRPr lang="zh-CN" altLang="en-US" sz="4800" b="1" kern="10">
              <a:ln w="9525">
                <a:solidFill>
                  <a:srgbClr val="CC99FF"/>
                </a:solidFill>
                <a:round/>
              </a:ln>
              <a:solidFill>
                <a:srgbClr val="C0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42938"/>
            <a:ext cx="2143125" cy="461962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实际运用</a:t>
            </a:r>
            <a:endParaRPr lang="en-US" altLang="zh-CN" sz="2400" b="1" dirty="0">
              <a:solidFill>
                <a:srgbClr val="FF0000"/>
              </a:solidFill>
              <a:ea typeface="楷体_GB2312" pitchFamily="49" charset="-122"/>
            </a:endParaRPr>
          </a:p>
        </p:txBody>
      </p:sp>
      <p:pic>
        <p:nvPicPr>
          <p:cNvPr id="5" name="喜洋洋与灰太狼主题曲 - 伴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72475" y="4260056"/>
            <a:ext cx="609600" cy="609600"/>
          </a:xfrm>
          <a:prstGeom prst="rect">
            <a:avLst/>
          </a:prstGeom>
        </p:spPr>
      </p:pic>
      <p:pic>
        <p:nvPicPr>
          <p:cNvPr id="4" name="调音后+淡出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20088" y="8262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Pictures\IMG_468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4747"/>
            <a:ext cx="9144000" cy="6872748"/>
          </a:xfrm>
          <a:prstGeom prst="rect">
            <a:avLst/>
          </a:prstGeom>
          <a:noFill/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480620" y="309717"/>
            <a:ext cx="5323656" cy="133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0033CC"/>
                </a:solidFill>
                <a:latin typeface="Comic Sans MS" panose="030F0702030302020204" pitchFamily="66" charset="0"/>
                <a:ea typeface="华文行楷" panose="02010800040101010101" pitchFamily="2" charset="-122"/>
              </a:rPr>
              <a:t>Enjoy music and feel good about the life</a:t>
            </a:r>
            <a:endParaRPr lang="en-US" altLang="zh-CN" sz="4000" b="1" dirty="0">
              <a:solidFill>
                <a:srgbClr val="0033CC"/>
              </a:solidFill>
              <a:latin typeface="Comic Sans MS" panose="030F0702030302020204" pitchFamily="66" charset="0"/>
              <a:ea typeface="华文行楷" panose="02010800040101010101" pitchFamily="2" charset="-122"/>
            </a:endParaRPr>
          </a:p>
        </p:txBody>
      </p:sp>
      <p:pic>
        <p:nvPicPr>
          <p:cNvPr id="84997" name="雨的印记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u=2389278163,823831979&amp;fm=23&amp;g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52927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8" descr="19e9b29e288e098c-10e19889182415ca-62f93e062c19ee8c1f9fbcd493544a10_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57364"/>
            <a:ext cx="3779837" cy="33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39750" y="5373688"/>
            <a:ext cx="7575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0033CC"/>
                </a:solidFill>
                <a:latin typeface="Comic Sans MS" panose="030F0702030302020204" pitchFamily="66" charset="0"/>
              </a:rPr>
              <a:t>Love music and love the world</a:t>
            </a:r>
            <a:endParaRPr lang="en-US" altLang="zh-CN" sz="4000" b="1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28625" y="0"/>
            <a:ext cx="2143125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情感教育</a:t>
            </a:r>
            <a:endParaRPr lang="en-US" altLang="zh-CN" sz="2400" b="1" dirty="0">
              <a:solidFill>
                <a:srgbClr val="FF0000"/>
              </a:solidFill>
              <a:ea typeface="楷体_GB2312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639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7"/>
                </p:tgtEl>
              </p:cMediaNode>
            </p:audio>
          </p:childTnLst>
        </p:cTn>
      </p:par>
    </p:tnLst>
    <p:bldLst>
      <p:bldP spid="84995" grpId="0"/>
      <p:bldP spid="850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9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7993063" cy="24479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altLang="zh-CN" b="1" kern="10" spc="-36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9</a:t>
            </a:r>
            <a:endParaRPr lang="en-US" altLang="zh-CN" b="1" kern="10" spc="-36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b="1" kern="10" spc="-36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like music that I can dance to.</a:t>
            </a:r>
            <a:endParaRPr lang="zh-CN" altLang="en-US" b="1" kern="10" spc="-36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10" descr="u=3212881411,3338823286&amp;fm=21&amp;g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>
            <a:fillRect/>
          </a:stretch>
        </p:blipFill>
        <p:spPr bwMode="auto">
          <a:xfrm>
            <a:off x="0" y="333375"/>
            <a:ext cx="24114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8e6bad712149ef80-3776a3802f5ac568-47f7f9d7ce5d71a7d13cb260e5c9b3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3716338"/>
            <a:ext cx="20240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140200" y="3068638"/>
            <a:ext cx="3384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6600FF"/>
                </a:solidFill>
              </a:rPr>
              <a:t>Section A</a:t>
            </a:r>
            <a:endParaRPr lang="en-US" altLang="zh-CN" sz="4000" b="1">
              <a:solidFill>
                <a:srgbClr val="6600FF"/>
              </a:solidFill>
            </a:endParaRPr>
          </a:p>
          <a:p>
            <a:pPr eaLnBrk="1" hangingPunct="1"/>
            <a:r>
              <a:rPr lang="en-US" altLang="zh-CN" sz="4000" b="1">
                <a:solidFill>
                  <a:srgbClr val="6600FF"/>
                </a:solidFill>
              </a:rPr>
              <a:t>  1a---2c</a:t>
            </a:r>
            <a:endParaRPr lang="en-US" altLang="zh-CN" sz="4000" b="1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Pictures\IMG_468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2945" y="0"/>
            <a:ext cx="9186945" cy="6858000"/>
          </a:xfrm>
          <a:prstGeom prst="rect">
            <a:avLst/>
          </a:prstGeom>
          <a:noFill/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3203575" y="188913"/>
            <a:ext cx="3240088" cy="9366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8981"/>
                <a:gd name="adj2" fmla="val 0"/>
              </a:avLst>
            </a:prstTxWarp>
          </a:bodyPr>
          <a:lstStyle/>
          <a:p>
            <a:pPr algn="ctr"/>
            <a:r>
              <a:rPr lang="en-US" altLang="zh-CN" sz="6000" b="1" kern="10">
                <a:ln w="12700">
                  <a:solidFill>
                    <a:srgbClr val="FF0000"/>
                  </a:solidFill>
                  <a:round/>
                </a:ln>
                <a:solidFill>
                  <a:srgbClr val="FF99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宋体" panose="02010600030101010101" pitchFamily="2" charset="-122"/>
              </a:rPr>
              <a:t>summary</a:t>
            </a:r>
            <a:endParaRPr lang="zh-CN" altLang="en-US" sz="6000" b="1" kern="10">
              <a:ln w="12700">
                <a:solidFill>
                  <a:srgbClr val="FF0000"/>
                </a:solidFill>
                <a:round/>
              </a:ln>
              <a:solidFill>
                <a:srgbClr val="FF99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457200" y="1439863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 sz="18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3124200" y="908050"/>
            <a:ext cx="601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i="1">
                <a:solidFill>
                  <a:schemeClr val="tx1"/>
                </a:solidFill>
              </a:rPr>
              <a:t>lyrics, prefer</a:t>
            </a:r>
            <a:endParaRPr lang="en-US" altLang="zh-CN" b="1" i="1">
              <a:solidFill>
                <a:schemeClr val="tx1"/>
              </a:solidFill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68313" y="2205038"/>
            <a:ext cx="82089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i="1">
                <a:solidFill>
                  <a:schemeClr val="tx1"/>
                </a:solidFill>
              </a:rPr>
              <a:t>I like music _____ I can sing along with.</a:t>
            </a:r>
            <a:endParaRPr lang="en-US" altLang="zh-CN" sz="2800" b="1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zh-CN" b="1" i="1">
                <a:solidFill>
                  <a:schemeClr val="tx1"/>
                </a:solidFill>
              </a:rPr>
              <a:t>I like music ______ I can dance to.</a:t>
            </a:r>
            <a:endParaRPr lang="en-US" altLang="zh-CN" sz="2800" b="1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zh-CN" b="1" i="1">
                <a:solidFill>
                  <a:schemeClr val="tx1"/>
                </a:solidFill>
              </a:rPr>
              <a:t>I prefer music _________________ .</a:t>
            </a:r>
            <a:endParaRPr lang="en-US" altLang="zh-CN" b="1" i="1">
              <a:solidFill>
                <a:schemeClr val="tx1"/>
              </a:solidFill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23850" y="908050"/>
            <a:ext cx="487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0000FF"/>
                </a:solidFill>
              </a:rPr>
              <a:t>1.</a:t>
            </a:r>
            <a:r>
              <a:rPr lang="en-US" altLang="zh-CN" sz="3200" b="1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Key</a:t>
            </a:r>
            <a:r>
              <a:rPr lang="en-US" altLang="zh-CN" sz="3200" b="1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words:</a:t>
            </a:r>
            <a:endParaRPr lang="en-US" altLang="zh-CN" b="1">
              <a:solidFill>
                <a:srgbClr val="0000FF"/>
              </a:solidFill>
            </a:endParaRPr>
          </a:p>
        </p:txBody>
      </p:sp>
      <p:sp>
        <p:nvSpPr>
          <p:cNvPr id="77833" name="Text Box 10"/>
          <p:cNvSpPr txBox="1">
            <a:spLocks noChangeArrowheads="1"/>
          </p:cNvSpPr>
          <p:nvPr/>
        </p:nvSpPr>
        <p:spPr bwMode="auto">
          <a:xfrm>
            <a:off x="323850" y="1557338"/>
            <a:ext cx="61976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b="1">
                <a:solidFill>
                  <a:srgbClr val="0000FF"/>
                </a:solidFill>
              </a:rPr>
              <a:t>2.</a:t>
            </a:r>
            <a:r>
              <a:rPr lang="en-US" altLang="zh-CN" sz="3000" b="1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Sentences</a:t>
            </a:r>
            <a:r>
              <a:rPr lang="en-US" altLang="zh-CN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altLang="zh-CN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34" name="Text Box 12"/>
          <p:cNvSpPr txBox="1">
            <a:spLocks noChangeArrowheads="1"/>
          </p:cNvSpPr>
          <p:nvPr/>
        </p:nvSpPr>
        <p:spPr bwMode="auto">
          <a:xfrm>
            <a:off x="468313" y="4221163"/>
            <a:ext cx="8229600" cy="1677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endParaRPr lang="en-US" altLang="zh-CN" sz="3200" b="1" dirty="0">
              <a:solidFill>
                <a:srgbClr val="D07C00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b="1" i="1" dirty="0">
                <a:solidFill>
                  <a:schemeClr val="tx1"/>
                </a:solidFill>
              </a:rPr>
              <a:t>     In the attributive clauses</a:t>
            </a:r>
            <a:r>
              <a:rPr lang="en-US" altLang="zh-CN" b="1" dirty="0">
                <a:solidFill>
                  <a:schemeClr val="tx1"/>
                </a:solidFill>
              </a:rPr>
              <a:t>(</a:t>
            </a:r>
            <a:r>
              <a:rPr lang="zh-CN" altLang="en-US" sz="3200" b="1" dirty="0">
                <a:solidFill>
                  <a:schemeClr val="tx1"/>
                </a:solidFill>
              </a:rPr>
              <a:t>定语从句</a:t>
            </a:r>
            <a:r>
              <a:rPr lang="en-US" altLang="zh-CN" sz="3200" b="1" dirty="0">
                <a:solidFill>
                  <a:schemeClr val="tx1"/>
                </a:solidFill>
              </a:rPr>
              <a:t>)</a:t>
            </a:r>
            <a:endParaRPr lang="en-US" altLang="zh-CN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things      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395288" y="4005263"/>
            <a:ext cx="3790950" cy="1190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3.Grammar focus:</a:t>
            </a:r>
            <a:endParaRPr kumimoji="1" lang="en-US" altLang="zh-CN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zh-CN" altLang="en-US"/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3276600" y="3284538"/>
            <a:ext cx="4895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i="1">
                <a:solidFill>
                  <a:srgbClr val="FF0000"/>
                </a:solidFill>
              </a:rPr>
              <a:t>that </a:t>
            </a:r>
            <a:r>
              <a:rPr lang="en-US" altLang="zh-CN" b="1" i="1">
                <a:solidFill>
                  <a:schemeClr val="tx1"/>
                </a:solidFill>
              </a:rPr>
              <a:t>has great lyric</a:t>
            </a:r>
            <a:r>
              <a:rPr lang="en-US" altLang="zh-CN" b="1" i="1">
                <a:solidFill>
                  <a:srgbClr val="FF0000"/>
                </a:solidFill>
              </a:rPr>
              <a:t>s </a:t>
            </a:r>
            <a:endParaRPr lang="en-US" altLang="zh-CN" b="1" i="1">
              <a:solidFill>
                <a:srgbClr val="FF0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0"/>
            <a:ext cx="2143125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归纳总结</a:t>
            </a:r>
            <a:endParaRPr lang="en-US" altLang="zh-CN" sz="2400" b="1" dirty="0">
              <a:solidFill>
                <a:srgbClr val="FF0000"/>
              </a:solidFill>
              <a:ea typeface="楷体_GB2312" pitchFamily="49" charset="-122"/>
            </a:endParaRP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2928938" y="5572125"/>
            <a:ext cx="1357312" cy="460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" grpId="0"/>
      <p:bldP spid="79883" grpId="0"/>
      <p:bldP spid="7783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ll\Pictures\Saved Pictures\%BC򱨱%B3%BE%B09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oup 2"/>
          <p:cNvGraphicFramePr>
            <a:graphicFrameLocks noGrp="1"/>
          </p:cNvGraphicFramePr>
          <p:nvPr/>
        </p:nvGraphicFramePr>
        <p:xfrm>
          <a:off x="1004888" y="2163763"/>
          <a:ext cx="6353176" cy="3122612"/>
        </p:xfrm>
        <a:graphic>
          <a:graphicData uri="http://schemas.openxmlformats.org/drawingml/2006/table">
            <a:tbl>
              <a:tblPr/>
              <a:tblGrid>
                <a:gridCol w="2041027"/>
                <a:gridCol w="1383199"/>
                <a:gridCol w="785816"/>
                <a:gridCol w="642940"/>
                <a:gridCol w="1500194"/>
              </a:tblGrid>
              <a:tr h="968316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(</a:t>
                      </a: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难度系数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)</a:t>
                      </a:r>
                      <a:endParaRPr kumimoji="0" lang="zh-C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102479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80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112950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558" name="WordArt 77" descr="图片1"/>
          <p:cNvSpPr>
            <a:spLocks noChangeArrowheads="1" noChangeShapeType="1" noTextEdit="1"/>
          </p:cNvSpPr>
          <p:nvPr/>
        </p:nvSpPr>
        <p:spPr bwMode="auto">
          <a:xfrm>
            <a:off x="1500188" y="571500"/>
            <a:ext cx="166370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 game</a:t>
            </a:r>
            <a:endParaRPr lang="zh-CN" altLang="en-US" sz="3000" b="1" kern="10">
              <a:blipFill dpi="0" rotWithShape="0">
                <a:blip r:embed="rId3"/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2553" name="Picture 78" descr="u=3104066383,3290632178&amp;fm=21&amp;g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712" r="20984" b="12209"/>
          <a:stretch>
            <a:fillRect/>
          </a:stretch>
        </p:blipFill>
        <p:spPr bwMode="auto">
          <a:xfrm>
            <a:off x="1714500" y="2571750"/>
            <a:ext cx="5095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79" descr="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t="5231" r="13541" b="5161"/>
          <a:stretch>
            <a:fillRect/>
          </a:stretch>
        </p:blipFill>
        <p:spPr bwMode="auto">
          <a:xfrm>
            <a:off x="5929313" y="3286125"/>
            <a:ext cx="6381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80" descr="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7314"/>
          <a:stretch>
            <a:fillRect/>
          </a:stretch>
        </p:blipFill>
        <p:spPr bwMode="auto">
          <a:xfrm>
            <a:off x="3429000" y="4429125"/>
            <a:ext cx="66992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2" name="Picture 81" descr="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r="5240"/>
          <a:stretch>
            <a:fillRect/>
          </a:stretch>
        </p:blipFill>
        <p:spPr bwMode="auto">
          <a:xfrm>
            <a:off x="4857750" y="4357688"/>
            <a:ext cx="7016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84" descr="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6438"/>
          <a:stretch>
            <a:fillRect/>
          </a:stretch>
        </p:blipFill>
        <p:spPr bwMode="auto">
          <a:xfrm>
            <a:off x="6429375" y="4429125"/>
            <a:ext cx="5746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7" name="Picture 86" descr="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0" t="5765" r="13518" b="6975"/>
          <a:stretch>
            <a:fillRect/>
          </a:stretch>
        </p:blipFill>
        <p:spPr bwMode="auto">
          <a:xfrm>
            <a:off x="3643313" y="3357563"/>
            <a:ext cx="7016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8" name="Picture 87" descr="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75" b="10062"/>
          <a:stretch>
            <a:fillRect/>
          </a:stretch>
        </p:blipFill>
        <p:spPr bwMode="auto">
          <a:xfrm>
            <a:off x="3708400" y="2327275"/>
            <a:ext cx="5778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9" name="Picture 88" descr="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>
            <a:fillRect/>
          </a:stretch>
        </p:blipFill>
        <p:spPr bwMode="auto">
          <a:xfrm>
            <a:off x="5929313" y="2286000"/>
            <a:ext cx="6365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9"/>
          <p:cNvSpPr>
            <a:spLocks noChangeArrowheads="1"/>
          </p:cNvSpPr>
          <p:nvPr/>
        </p:nvSpPr>
        <p:spPr bwMode="auto">
          <a:xfrm>
            <a:off x="785813" y="1285875"/>
            <a:ext cx="29527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400" b="1">
                <a:solidFill>
                  <a:srgbClr val="000000"/>
                </a:solidFill>
                <a:sym typeface="Calibri" panose="020F0502020204030204" pitchFamily="34" charset="0"/>
              </a:rPr>
              <a:t>(</a:t>
            </a:r>
            <a:r>
              <a:rPr lang="zh-CN" altLang="en-US" sz="3400" b="1">
                <a:solidFill>
                  <a:srgbClr val="000000"/>
                </a:solidFill>
                <a:sym typeface="宋体" panose="02010600030101010101" pitchFamily="2" charset="-122"/>
              </a:rPr>
              <a:t>抽签答题</a:t>
            </a:r>
            <a:r>
              <a:rPr lang="en-US" altLang="zh-CN" sz="3400" b="1">
                <a:solidFill>
                  <a:srgbClr val="000000"/>
                </a:solidFill>
                <a:sym typeface="Calibri" panose="020F0502020204030204" pitchFamily="34" charset="0"/>
              </a:rPr>
              <a:t>)</a:t>
            </a:r>
            <a:endParaRPr lang="zh-CN" altLang="en-US"/>
          </a:p>
        </p:txBody>
      </p:sp>
      <p:pic>
        <p:nvPicPr>
          <p:cNvPr id="4" name="Picture 90" descr="u=3104066383,3290632178&amp;fm=21&amp;g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712" r="20984" b="12209"/>
          <a:stretch>
            <a:fillRect/>
          </a:stretch>
        </p:blipFill>
        <p:spPr bwMode="auto">
          <a:xfrm>
            <a:off x="1331913" y="3500438"/>
            <a:ext cx="508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91" descr="u=3104066383,3290632178&amp;fm=21&amp;g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712" r="20984" b="12209"/>
          <a:stretch>
            <a:fillRect/>
          </a:stretch>
        </p:blipFill>
        <p:spPr bwMode="auto">
          <a:xfrm>
            <a:off x="2051050" y="3500438"/>
            <a:ext cx="508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Picture 92" descr="u=3104066383,3290632178&amp;fm=21&amp;g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712" r="20984" b="12209"/>
          <a:stretch>
            <a:fillRect/>
          </a:stretch>
        </p:blipFill>
        <p:spPr bwMode="auto">
          <a:xfrm>
            <a:off x="2214563" y="4714875"/>
            <a:ext cx="508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3" descr="u=3104066383,3290632178&amp;fm=21&amp;g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712" r="20984" b="12209"/>
          <a:stretch>
            <a:fillRect/>
          </a:stretch>
        </p:blipFill>
        <p:spPr bwMode="auto">
          <a:xfrm>
            <a:off x="1116013" y="4724400"/>
            <a:ext cx="508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94" descr="u=3104066383,3290632178&amp;fm=21&amp;g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712" r="20984" b="12209"/>
          <a:stretch>
            <a:fillRect/>
          </a:stretch>
        </p:blipFill>
        <p:spPr bwMode="auto">
          <a:xfrm>
            <a:off x="1714500" y="4286250"/>
            <a:ext cx="5064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6" name="WordArt 95"/>
          <p:cNvSpPr>
            <a:spLocks noChangeArrowheads="1" noChangeShapeType="1" noTextEdit="1"/>
          </p:cNvSpPr>
          <p:nvPr/>
        </p:nvSpPr>
        <p:spPr bwMode="auto">
          <a:xfrm>
            <a:off x="5500688" y="642938"/>
            <a:ext cx="500062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0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</a:rPr>
              <a:t>谁</a:t>
            </a:r>
            <a:endParaRPr lang="zh-CN" altLang="en-US" sz="3000" b="1" kern="1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6" name="Picture 96" descr="4929521_113609081010_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302250"/>
            <a:ext cx="15478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7" descr="u=1049546598,2927234429&amp;fm=0&amp;gp=0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3929063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0"/>
            <a:ext cx="2214563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活学活用</a:t>
            </a:r>
            <a:endParaRPr lang="en-US" altLang="zh-CN" sz="2400" b="1" dirty="0">
              <a:solidFill>
                <a:srgbClr val="FF0000"/>
              </a:solidFill>
              <a:ea typeface="楷体_GB2312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8662" y="642918"/>
            <a:ext cx="6429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kern="10" dirty="0">
                <a:ln w="9525">
                  <a:noFill/>
                  <a:rou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al Black" panose="020B0A04020102020204"/>
              </a:rPr>
              <a:t>A</a:t>
            </a:r>
            <a:endParaRPr lang="zh-CN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000760" y="571480"/>
            <a:ext cx="6429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endParaRPr lang="zh-CN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500826" y="571480"/>
            <a:ext cx="6479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</a:t>
            </a:r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072330" y="571480"/>
            <a:ext cx="6479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博</a:t>
            </a:r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643834" y="571480"/>
            <a:ext cx="6479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士</a:t>
            </a:r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215338" y="571480"/>
            <a:ext cx="6479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21"/>
          <p:cNvSpPr>
            <a:spLocks noChangeArrowheads="1"/>
          </p:cNvSpPr>
          <p:nvPr/>
        </p:nvSpPr>
        <p:spPr bwMode="auto">
          <a:xfrm>
            <a:off x="323850" y="2636838"/>
            <a:ext cx="84248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marL="230505" indent="-230505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zh-CN" sz="3400" b="1">
                <a:solidFill>
                  <a:srgbClr val="000000"/>
                </a:solidFill>
                <a:sym typeface="Times New Roman" panose="02020603050405020304" pitchFamily="18" charset="0"/>
              </a:rPr>
              <a:t>I like music</a:t>
            </a:r>
            <a:r>
              <a:rPr lang="en-US" altLang="zh-CN" sz="3400" b="1" u="sng">
                <a:solidFill>
                  <a:srgbClr val="000000"/>
                </a:solidFill>
                <a:sym typeface="Times New Roman" panose="02020603050405020304" pitchFamily="18" charset="0"/>
              </a:rPr>
              <a:t>         </a:t>
            </a:r>
            <a:r>
              <a:rPr lang="en-US" altLang="zh-CN" sz="3400" b="1">
                <a:solidFill>
                  <a:srgbClr val="000000"/>
                </a:solidFill>
                <a:sym typeface="Times New Roman" panose="02020603050405020304" pitchFamily="18" charset="0"/>
              </a:rPr>
              <a:t>I can sing along with.</a:t>
            </a:r>
            <a:endParaRPr lang="zh-CN" altLang="en-US"/>
          </a:p>
        </p:txBody>
      </p:sp>
      <p:sp>
        <p:nvSpPr>
          <p:cNvPr id="23556" name="Rectangle 10"/>
          <p:cNvSpPr>
            <a:spLocks noChangeArrowheads="1"/>
          </p:cNvSpPr>
          <p:nvPr/>
        </p:nvSpPr>
        <p:spPr bwMode="auto">
          <a:xfrm>
            <a:off x="1979613" y="3933825"/>
            <a:ext cx="20875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0000CC"/>
                </a:solidFill>
                <a:sym typeface="Calibri" panose="020F0502020204030204" pitchFamily="34" charset="0"/>
              </a:rPr>
              <a:t>A.  that</a:t>
            </a:r>
            <a:endParaRPr lang="zh-CN" altLang="en-US"/>
          </a:p>
        </p:txBody>
      </p:sp>
      <p:sp>
        <p:nvSpPr>
          <p:cNvPr id="23557" name="Rectangle 22"/>
          <p:cNvSpPr>
            <a:spLocks noChangeArrowheads="1"/>
          </p:cNvSpPr>
          <p:nvPr/>
        </p:nvSpPr>
        <p:spPr bwMode="auto">
          <a:xfrm>
            <a:off x="4500563" y="3933825"/>
            <a:ext cx="18716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0000CC"/>
                </a:solidFill>
                <a:sym typeface="Calibri" panose="020F0502020204030204" pitchFamily="34" charset="0"/>
              </a:rPr>
              <a:t>B. what</a:t>
            </a:r>
            <a:endParaRPr lang="zh-CN" altLang="en-US"/>
          </a:p>
        </p:txBody>
      </p:sp>
      <p:pic>
        <p:nvPicPr>
          <p:cNvPr id="23558" name="Picture 5" descr="image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25538"/>
            <a:ext cx="9715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/>
          </p:cNvSpPr>
          <p:nvPr/>
        </p:nvSpPr>
        <p:spPr bwMode="auto">
          <a:xfrm>
            <a:off x="611188" y="1412875"/>
            <a:ext cx="3240087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000" b="1" kern="10">
                <a:ln w="9525">
                  <a:solidFill>
                    <a:srgbClr val="000076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</a:rPr>
              <a:t>单项选择：</a:t>
            </a:r>
            <a:endParaRPr lang="zh-CN" altLang="en-US" sz="3000" b="1" kern="10">
              <a:ln w="9525">
                <a:solidFill>
                  <a:srgbClr val="000076"/>
                </a:solidFill>
                <a:round/>
              </a:ln>
              <a:solidFill>
                <a:srgbClr val="0000CC"/>
              </a:solidFill>
              <a:latin typeface="宋体" panose="02010600030101010101" pitchFamily="2" charset="-122"/>
            </a:endParaRPr>
          </a:p>
        </p:txBody>
      </p:sp>
      <p:sp>
        <p:nvSpPr>
          <p:cNvPr id="25608" name="WordArt 8"/>
          <p:cNvSpPr>
            <a:spLocks noChangeArrowheads="1" noChangeShapeType="1"/>
          </p:cNvSpPr>
          <p:nvPr/>
        </p:nvSpPr>
        <p:spPr bwMode="auto">
          <a:xfrm>
            <a:off x="2987675" y="4724400"/>
            <a:ext cx="3313113" cy="962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+ 100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5609" name="Picture 9" descr="53393_1271848670CY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789363"/>
            <a:ext cx="717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 descr="u=1049546598,2927234429&amp;fm=0&amp;gp=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552700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7" descr="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75" b="10062"/>
          <a:stretch>
            <a:fillRect/>
          </a:stretch>
        </p:blipFill>
        <p:spPr bwMode="auto">
          <a:xfrm>
            <a:off x="7072313" y="428625"/>
            <a:ext cx="5778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喜羊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r="1642"/>
          <a:stretch>
            <a:fillRect/>
          </a:stretch>
        </p:blipFill>
        <p:spPr bwMode="auto">
          <a:xfrm>
            <a:off x="34925" y="44450"/>
            <a:ext cx="1692275" cy="191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420938"/>
            <a:ext cx="6769100" cy="1143000"/>
          </a:xfrm>
        </p:spPr>
        <p:txBody>
          <a:bodyPr/>
          <a:lstStyle/>
          <a:p>
            <a:r>
              <a:rPr lang="en-US" altLang="zh-CN" sz="4500" i="1" smtClean="0">
                <a:solidFill>
                  <a:srgbClr val="FF0000"/>
                </a:solidFill>
              </a:rPr>
              <a:t>No Questions</a:t>
            </a:r>
            <a:r>
              <a:rPr lang="en-US" altLang="zh-CN" sz="4500" i="1" smtClean="0"/>
              <a:t> </a:t>
            </a:r>
            <a:r>
              <a:rPr lang="en-US" altLang="zh-CN" sz="4500" smtClean="0"/>
              <a:t>for you</a:t>
            </a:r>
            <a:r>
              <a:rPr lang="en-US" altLang="zh-CN" sz="4500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mtClean="0"/>
          </a:p>
        </p:txBody>
      </p:sp>
      <p:sp>
        <p:nvSpPr>
          <p:cNvPr id="23556" name="WordArt 4"/>
          <p:cNvSpPr>
            <a:spLocks noChangeArrowheads="1" noChangeShapeType="1"/>
          </p:cNvSpPr>
          <p:nvPr/>
        </p:nvSpPr>
        <p:spPr bwMode="auto">
          <a:xfrm>
            <a:off x="3419475" y="4508500"/>
            <a:ext cx="3168650" cy="1152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+ 100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4582" name="WordArt 5"/>
          <p:cNvSpPr>
            <a:spLocks noChangeArrowheads="1" noChangeShapeType="1"/>
          </p:cNvSpPr>
          <p:nvPr/>
        </p:nvSpPr>
        <p:spPr bwMode="auto">
          <a:xfrm>
            <a:off x="2700338" y="836613"/>
            <a:ext cx="432117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6999">
                      <a:srgbClr val="EE3F17"/>
                    </a:gs>
                    <a:gs pos="48000">
                      <a:srgbClr val="FFFF00"/>
                    </a:gs>
                    <a:gs pos="64998">
                      <a:srgbClr val="1A8D48"/>
                    </a:gs>
                    <a:gs pos="78998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cs typeface="Times New Roman" panose="02020603050405020304" pitchFamily="18" charset="0"/>
              </a:rPr>
              <a:t>You're lucky!</a:t>
            </a:r>
            <a:endParaRPr lang="zh-CN" altLang="en-US" sz="3000" b="1" kern="1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6999">
                    <a:srgbClr val="EE3F17"/>
                  </a:gs>
                  <a:gs pos="48000">
                    <a:srgbClr val="FFFF00"/>
                  </a:gs>
                  <a:gs pos="64998">
                    <a:srgbClr val="1A8D48"/>
                  </a:gs>
                  <a:gs pos="78998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cs typeface="Times New Roman" panose="02020603050405020304" pitchFamily="18" charset="0"/>
            </a:endParaRPr>
          </a:p>
        </p:txBody>
      </p:sp>
      <p:pic>
        <p:nvPicPr>
          <p:cNvPr id="24583" name="Picture 6" descr="20120809165540_JeXxN">
            <a:hlinkClick r:id="" action="ppaction://noaction">
              <a:snd r:embed="rId3" name="烟花05`1.wav"/>
            </a:hlinkClick>
            <a:hlinkHover r:id="" action="ppaction://noaction">
              <a:snd r:embed="rId3" name="烟花05`1.wav"/>
            </a:hlinkHover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742950"/>
            <a:ext cx="4486275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u=1049546598,2927234429&amp;fm=0&amp;gp=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786188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8" descr="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>
            <a:fillRect/>
          </a:stretch>
        </p:blipFill>
        <p:spPr bwMode="auto">
          <a:xfrm>
            <a:off x="7572375" y="214313"/>
            <a:ext cx="636588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2"/>
          <p:cNvSpPr>
            <a:spLocks noChangeArrowheads="1" noChangeShapeType="1"/>
          </p:cNvSpPr>
          <p:nvPr/>
        </p:nvSpPr>
        <p:spPr bwMode="auto">
          <a:xfrm>
            <a:off x="2484438" y="4652963"/>
            <a:ext cx="3600450" cy="962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+ 200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4579" name="WordArt 3"/>
          <p:cNvSpPr>
            <a:spLocks noChangeArrowheads="1" noChangeShapeType="1"/>
          </p:cNvSpPr>
          <p:nvPr/>
        </p:nvSpPr>
        <p:spPr bwMode="auto">
          <a:xfrm>
            <a:off x="756598" y="620491"/>
            <a:ext cx="3239517" cy="720688"/>
          </a:xfrm>
          <a:prstGeom prst="rect">
            <a:avLst/>
          </a:prstGeom>
        </p:spPr>
        <p:txBody>
          <a:bodyPr wrap="none" lIns="57680" tIns="28840" rIns="57680" bIns="288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000" b="1" dirty="0">
                <a:ln w="9525" cmpd="sng">
                  <a:solidFill>
                    <a:srgbClr val="0000CC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补全单词</a:t>
            </a:r>
            <a:r>
              <a:rPr lang="en-US" altLang="zh-CN" sz="3000" b="1" dirty="0">
                <a:ln w="9525" cmpd="sng">
                  <a:solidFill>
                    <a:srgbClr val="0000CC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zh-CN" altLang="en-US" sz="3000" b="1" dirty="0">
              <a:ln w="9525" cmpd="sng">
                <a:solidFill>
                  <a:srgbClr val="0000CC"/>
                </a:solidFill>
                <a:round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50825" y="1412875"/>
            <a:ext cx="88931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5600" b="1">
                <a:solidFill>
                  <a:srgbClr val="000000"/>
                </a:solidFill>
                <a:sym typeface="Times New Roman" panose="02020603050405020304" pitchFamily="18" charset="0"/>
              </a:rPr>
              <a:t>     </a:t>
            </a:r>
            <a:r>
              <a:rPr lang="en-US" altLang="zh-CN" sz="5600" b="1">
                <a:solidFill>
                  <a:srgbClr val="000000"/>
                </a:solidFill>
                <a:sym typeface="Times New Roman" panose="02020603050405020304" pitchFamily="18" charset="0"/>
              </a:rPr>
              <a:t>I p</a:t>
            </a:r>
            <a:r>
              <a:rPr lang="en-US" altLang="zh-CN" sz="5600" b="1" u="sng">
                <a:solidFill>
                  <a:srgbClr val="000000"/>
                </a:solidFill>
                <a:sym typeface="Times New Roman" panose="02020603050405020304" pitchFamily="18" charset="0"/>
              </a:rPr>
              <a:t>         </a:t>
            </a:r>
            <a:r>
              <a:rPr lang="en-US" altLang="zh-CN" sz="5600" b="1">
                <a:solidFill>
                  <a:srgbClr val="000000"/>
                </a:solidFill>
                <a:sym typeface="Times New Roman" panose="02020603050405020304" pitchFamily="18" charset="0"/>
              </a:rPr>
              <a:t> music that I can sing a</a:t>
            </a:r>
            <a:r>
              <a:rPr lang="en-US" altLang="zh-CN" sz="5600" b="1" u="sng">
                <a:solidFill>
                  <a:srgbClr val="000000"/>
                </a:solidFill>
                <a:sym typeface="Times New Roman" panose="02020603050405020304" pitchFamily="18" charset="0"/>
              </a:rPr>
              <a:t>         </a:t>
            </a:r>
            <a:r>
              <a:rPr lang="en-US" altLang="zh-CN" sz="5600" b="1">
                <a:solidFill>
                  <a:srgbClr val="000000"/>
                </a:solidFill>
                <a:sym typeface="Times New Roman" panose="02020603050405020304" pitchFamily="18" charset="0"/>
              </a:rPr>
              <a:t> with.</a:t>
            </a:r>
            <a:endParaRPr lang="en-US" altLang="zh-CN" sz="5000" b="1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954213" y="1644650"/>
            <a:ext cx="19431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5600" b="1" i="1">
                <a:solidFill>
                  <a:srgbClr val="FF0000"/>
                </a:solidFill>
                <a:sym typeface="Times New Roman" panose="02020603050405020304" pitchFamily="18" charset="0"/>
              </a:rPr>
              <a:t>refer</a:t>
            </a:r>
            <a:r>
              <a:rPr lang="en-US" altLang="zh-CN" sz="5000" b="1" i="1">
                <a:solidFill>
                  <a:srgbClr val="FF0000"/>
                </a:solidFill>
                <a:latin typeface="Book Antiqua" panose="02040602050305030304" pitchFamily="18" charset="0"/>
                <a:sym typeface="Book Antiqua" panose="02040602050305030304" pitchFamily="18" charset="0"/>
              </a:rPr>
              <a:t> </a:t>
            </a:r>
            <a:r>
              <a:rPr lang="en-US" altLang="zh-CN" sz="5000" b="1">
                <a:solidFill>
                  <a:srgbClr val="FF0000"/>
                </a:solidFill>
                <a:latin typeface="Book Antiqua" panose="02040602050305030304" pitchFamily="18" charset="0"/>
                <a:sym typeface="Book Antiqua" panose="02040602050305030304" pitchFamily="18" charset="0"/>
              </a:rPr>
              <a:t> </a:t>
            </a:r>
            <a:endParaRPr lang="zh-CN" alt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000250" y="2643188"/>
            <a:ext cx="19431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5600" b="1" i="1">
                <a:solidFill>
                  <a:srgbClr val="FF0000"/>
                </a:solidFill>
                <a:sym typeface="Times New Roman" panose="02020603050405020304" pitchFamily="18" charset="0"/>
              </a:rPr>
              <a:t>long</a:t>
            </a:r>
            <a:endParaRPr lang="en-US" altLang="zh-CN" sz="5000" b="1">
              <a:solidFill>
                <a:srgbClr val="FF0000"/>
              </a:solidFill>
              <a:latin typeface="Book Antiqua" panose="02040602050305030304" pitchFamily="18" charset="0"/>
              <a:sym typeface="Book Antiqua" panose="02040602050305030304" pitchFamily="18" charset="0"/>
            </a:endParaRPr>
          </a:p>
        </p:txBody>
      </p:sp>
      <p:pic>
        <p:nvPicPr>
          <p:cNvPr id="25608" name="Picture 9" descr="u=1049546598,2927234429&amp;fm=0&amp;gp=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643313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6" descr="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0" t="5765" r="13518" b="6975"/>
          <a:stretch>
            <a:fillRect/>
          </a:stretch>
        </p:blipFill>
        <p:spPr bwMode="auto">
          <a:xfrm>
            <a:off x="7286625" y="357188"/>
            <a:ext cx="7016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 autoUpdateAnimBg="0"/>
      <p:bldP spid="24581" grpId="0" bldLvl="0" autoUpdateAnimBg="0"/>
      <p:bldP spid="24582" grpId="0" bldLvl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205038"/>
            <a:ext cx="7883525" cy="1008062"/>
          </a:xfrm>
        </p:spPr>
        <p:txBody>
          <a:bodyPr/>
          <a:lstStyle/>
          <a:p>
            <a:pPr marL="215900" indent="-215900" algn="l"/>
            <a:r>
              <a:rPr lang="en-US" altLang="zh-CN" sz="4000" b="1" i="1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I like music that I can dance .</a:t>
            </a:r>
            <a:endParaRPr lang="zh-CN" altLang="en-US" smtClean="0"/>
          </a:p>
        </p:txBody>
      </p:sp>
      <p:sp>
        <p:nvSpPr>
          <p:cNvPr id="2" name="WordArt 3"/>
          <p:cNvSpPr>
            <a:spLocks noChangeArrowheads="1" noChangeShapeType="1"/>
          </p:cNvSpPr>
          <p:nvPr/>
        </p:nvSpPr>
        <p:spPr bwMode="auto">
          <a:xfrm>
            <a:off x="2411413" y="3860800"/>
            <a:ext cx="3673475" cy="1035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+ 200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6628" name="WordArt 4"/>
          <p:cNvSpPr>
            <a:spLocks noChangeArrowheads="1" noChangeShapeType="1"/>
          </p:cNvSpPr>
          <p:nvPr/>
        </p:nvSpPr>
        <p:spPr bwMode="auto">
          <a:xfrm>
            <a:off x="756598" y="691716"/>
            <a:ext cx="2014930" cy="794326"/>
          </a:xfrm>
          <a:prstGeom prst="rect">
            <a:avLst/>
          </a:prstGeom>
        </p:spPr>
        <p:txBody>
          <a:bodyPr wrap="none" lIns="57680" tIns="28840" rIns="57680" bIns="288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000" b="1" dirty="0">
                <a:ln w="9525" cmpd="sng">
                  <a:solidFill>
                    <a:srgbClr val="000076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改错</a:t>
            </a:r>
            <a:r>
              <a:rPr lang="en-US" altLang="zh-CN" sz="3000" b="1" dirty="0">
                <a:ln w="9525" cmpd="sng">
                  <a:solidFill>
                    <a:srgbClr val="000076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zh-CN" altLang="en-US" sz="3000" b="1" dirty="0">
              <a:ln w="9525" cmpd="sng">
                <a:solidFill>
                  <a:srgbClr val="000076"/>
                </a:solidFill>
                <a:round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 flipV="1">
            <a:off x="5715000" y="714375"/>
            <a:ext cx="1295400" cy="1150938"/>
          </a:xfrm>
          <a:prstGeom prst="wedgeRoundRectCallout">
            <a:avLst>
              <a:gd name="adj1" fmla="val 23926"/>
              <a:gd name="adj2" fmla="val -12544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lIns="77147" tIns="38574" rIns="77147" bIns="38574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b="1" i="1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to</a:t>
            </a:r>
            <a:endParaRPr lang="zh-CN" altLang="en-US"/>
          </a:p>
        </p:txBody>
      </p:sp>
      <p:pic>
        <p:nvPicPr>
          <p:cNvPr id="26631" name="Picture 8" descr="u=1049546598,2927234429&amp;fm=0&amp;gp=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3286125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9" descr="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t="5231" r="13541" b="5161"/>
          <a:stretch>
            <a:fillRect/>
          </a:stretch>
        </p:blipFill>
        <p:spPr bwMode="auto">
          <a:xfrm>
            <a:off x="7500938" y="642938"/>
            <a:ext cx="6381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ldLvl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7450" y="1989138"/>
            <a:ext cx="6769100" cy="1036637"/>
          </a:xfrm>
        </p:spPr>
        <p:txBody>
          <a:bodyPr/>
          <a:lstStyle/>
          <a:p>
            <a:pPr marL="215900" indent="-215900" algn="l"/>
            <a:r>
              <a:rPr lang="en-US" altLang="zh-CN" sz="3700" b="1" i="1" smtClean="0"/>
              <a:t>I like loud music better.</a:t>
            </a:r>
            <a:endParaRPr lang="zh-CN" altLang="en-US" smtClean="0"/>
          </a:p>
        </p:txBody>
      </p:sp>
      <p:sp>
        <p:nvSpPr>
          <p:cNvPr id="2" name="WordArt 3"/>
          <p:cNvSpPr>
            <a:spLocks noChangeArrowheads="1" noChangeShapeType="1"/>
          </p:cNvSpPr>
          <p:nvPr/>
        </p:nvSpPr>
        <p:spPr bwMode="auto">
          <a:xfrm>
            <a:off x="756598" y="691716"/>
            <a:ext cx="2375469" cy="649464"/>
          </a:xfrm>
          <a:prstGeom prst="rect">
            <a:avLst/>
          </a:prstGeom>
        </p:spPr>
        <p:txBody>
          <a:bodyPr wrap="none" lIns="57680" tIns="28840" rIns="57680" bIns="288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000" b="1" dirty="0">
                <a:ln w="9525" cmpd="sng">
                  <a:solidFill>
                    <a:srgbClr val="000076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同义句</a:t>
            </a:r>
            <a:r>
              <a:rPr lang="en-US" altLang="zh-CN" sz="3000" b="1" dirty="0">
                <a:ln w="9525" cmpd="sng">
                  <a:solidFill>
                    <a:srgbClr val="000076"/>
                  </a:solidFill>
                  <a:round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zh-CN" altLang="en-US" sz="3000" b="1" dirty="0">
              <a:ln w="9525" cmpd="sng">
                <a:solidFill>
                  <a:srgbClr val="000076"/>
                </a:solidFill>
                <a:round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652" name="WordArt 4"/>
          <p:cNvSpPr>
            <a:spLocks noChangeArrowheads="1" noChangeShapeType="1"/>
          </p:cNvSpPr>
          <p:nvPr/>
        </p:nvSpPr>
        <p:spPr bwMode="auto">
          <a:xfrm>
            <a:off x="3419475" y="4868863"/>
            <a:ext cx="3313113" cy="962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+ 300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611188" y="2997200"/>
            <a:ext cx="7848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/>
          <a:lstStyle>
            <a:lvl1pPr marL="287655" indent="-287655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zh-CN" sz="3700" b="1">
                <a:solidFill>
                  <a:srgbClr val="000000"/>
                </a:solidFill>
                <a:sym typeface="Calibri" panose="020F0502020204030204" pitchFamily="34" charset="0"/>
              </a:rPr>
              <a:t>I </a:t>
            </a:r>
            <a:r>
              <a:rPr lang="en-US" altLang="zh-CN" sz="3700" b="1" u="sng">
                <a:solidFill>
                  <a:srgbClr val="000000"/>
                </a:solidFill>
                <a:sym typeface="Calibri" panose="020F0502020204030204" pitchFamily="34" charset="0"/>
              </a:rPr>
              <a:t>            </a:t>
            </a:r>
            <a:r>
              <a:rPr lang="en-US" altLang="zh-CN" sz="3700" b="1">
                <a:solidFill>
                  <a:srgbClr val="000000"/>
                </a:solidFill>
                <a:sym typeface="Calibri" panose="020F0502020204030204" pitchFamily="34" charset="0"/>
              </a:rPr>
              <a:t> music </a:t>
            </a:r>
            <a:r>
              <a:rPr lang="en-US" altLang="zh-CN" sz="3700" b="1" u="sng">
                <a:solidFill>
                  <a:srgbClr val="000000"/>
                </a:solidFill>
                <a:sym typeface="Calibri" panose="020F0502020204030204" pitchFamily="34" charset="0"/>
              </a:rPr>
              <a:t>        </a:t>
            </a:r>
            <a:r>
              <a:rPr lang="en-US" altLang="zh-CN" sz="3700" b="1">
                <a:solidFill>
                  <a:srgbClr val="000000"/>
                </a:solidFill>
                <a:sym typeface="Calibri" panose="020F0502020204030204" pitchFamily="34" charset="0"/>
              </a:rPr>
              <a:t> </a:t>
            </a:r>
            <a:r>
              <a:rPr lang="en-US" altLang="zh-CN" sz="3700" b="1" u="sng">
                <a:solidFill>
                  <a:srgbClr val="000000"/>
                </a:solidFill>
                <a:sym typeface="Calibri" panose="020F0502020204030204" pitchFamily="34" charset="0"/>
              </a:rPr>
              <a:t>    </a:t>
            </a:r>
            <a:r>
              <a:rPr lang="en-US" altLang="zh-CN" sz="3700" b="1">
                <a:solidFill>
                  <a:srgbClr val="000000"/>
                </a:solidFill>
                <a:sym typeface="Calibri" panose="020F0502020204030204" pitchFamily="34" charset="0"/>
              </a:rPr>
              <a:t> loud.</a:t>
            </a:r>
            <a:endParaRPr lang="zh-CN" alt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42988" y="2997200"/>
            <a:ext cx="60499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/>
          <a:lstStyle>
            <a:lvl1pPr marL="287655" indent="-287655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4000" b="1" i="1">
                <a:solidFill>
                  <a:srgbClr val="FF0000"/>
                </a:solidFill>
                <a:sym typeface="Times New Roman" panose="02020603050405020304" pitchFamily="18" charset="0"/>
              </a:rPr>
              <a:t>prefer           that   is</a:t>
            </a:r>
            <a:endParaRPr lang="zh-CN" altLang="en-US"/>
          </a:p>
        </p:txBody>
      </p:sp>
      <p:pic>
        <p:nvPicPr>
          <p:cNvPr id="27656" name="Picture 8" descr="u=1049546598,2927234429&amp;fm=0&amp;gp=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714750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0" descr="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7314"/>
          <a:stretch>
            <a:fillRect/>
          </a:stretch>
        </p:blipFill>
        <p:spPr bwMode="auto">
          <a:xfrm>
            <a:off x="7429500" y="571500"/>
            <a:ext cx="66992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827088" y="1971675"/>
            <a:ext cx="67691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 anchor="ctr">
            <a:spAutoFit/>
          </a:bodyPr>
          <a:lstStyle>
            <a:lvl1pPr indent="1905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400" b="1">
                <a:solidFill>
                  <a:srgbClr val="000000"/>
                </a:solidFill>
                <a:sym typeface="Calibri" panose="020F0502020204030204" pitchFamily="34" charset="0"/>
              </a:rPr>
              <a:t>Tom</a:t>
            </a:r>
            <a:r>
              <a:rPr lang="zh-CN" altLang="en-US" sz="3400" b="1">
                <a:solidFill>
                  <a:srgbClr val="000000"/>
                </a:solidFill>
                <a:sym typeface="宋体" panose="02010600030101010101" pitchFamily="2" charset="-122"/>
              </a:rPr>
              <a:t>喜欢</a:t>
            </a:r>
            <a:r>
              <a:rPr lang="zh-CN" altLang="en-US" sz="3400" b="1">
                <a:solidFill>
                  <a:srgbClr val="FF0000"/>
                </a:solidFill>
                <a:sym typeface="宋体" panose="02010600030101010101" pitchFamily="2" charset="-122"/>
              </a:rPr>
              <a:t>有好歌词的</a:t>
            </a:r>
            <a:r>
              <a:rPr lang="zh-CN" altLang="en-US" sz="3400" b="1">
                <a:solidFill>
                  <a:srgbClr val="000000"/>
                </a:solidFill>
                <a:sym typeface="宋体" panose="02010600030101010101" pitchFamily="2" charset="-122"/>
              </a:rPr>
              <a:t>音乐。</a:t>
            </a:r>
            <a:endParaRPr lang="zh-CN" altLang="en-US" sz="34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3127375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 anchor="ctr">
            <a:spAutoFit/>
          </a:bodyPr>
          <a:lstStyle>
            <a:lvl1pPr indent="1905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400" b="1">
                <a:solidFill>
                  <a:srgbClr val="000000"/>
                </a:solidFill>
                <a:sym typeface="Times New Roman" panose="02020603050405020304" pitchFamily="18" charset="0"/>
              </a:rPr>
              <a:t>Tom likes music</a:t>
            </a:r>
            <a:r>
              <a:rPr lang="en-US" altLang="zh-CN" sz="3400" b="1" u="sng">
                <a:solidFill>
                  <a:srgbClr val="000000"/>
                </a:solidFill>
                <a:sym typeface="Times New Roman" panose="02020603050405020304" pitchFamily="18" charset="0"/>
              </a:rPr>
              <a:t>                                       </a:t>
            </a:r>
            <a:r>
              <a:rPr lang="en-US" altLang="zh-CN" sz="3400" b="1">
                <a:solidFill>
                  <a:srgbClr val="000000"/>
                </a:solidFill>
                <a:sym typeface="Times New Roman" panose="02020603050405020304" pitchFamily="18" charset="0"/>
              </a:rPr>
              <a:t>.</a:t>
            </a:r>
            <a:endParaRPr lang="en-US" altLang="zh-CN" sz="3400" b="1">
              <a:solidFill>
                <a:srgbClr val="FF0000"/>
              </a:solidFill>
              <a:sym typeface="Times New Roman" panose="02020603050405020304" pitchFamily="18" charset="0"/>
            </a:endParaRPr>
          </a:p>
        </p:txBody>
      </p:sp>
      <p:sp>
        <p:nvSpPr>
          <p:cNvPr id="28677" name="WordArt 4"/>
          <p:cNvSpPr>
            <a:spLocks noChangeArrowheads="1" noChangeShapeType="1"/>
          </p:cNvSpPr>
          <p:nvPr/>
        </p:nvSpPr>
        <p:spPr bwMode="auto">
          <a:xfrm>
            <a:off x="6877050" y="765175"/>
            <a:ext cx="1511300" cy="692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000" b="1" kern="10">
                <a:ln w="12700">
                  <a:solidFill>
                    <a:srgbClr val="00007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6999">
                      <a:srgbClr val="EE3F17"/>
                    </a:gs>
                    <a:gs pos="48000">
                      <a:srgbClr val="FFFF00"/>
                    </a:gs>
                    <a:gs pos="64998">
                      <a:srgbClr val="1A8D48"/>
                    </a:gs>
                    <a:gs pos="78998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黑体" panose="02010609060101010101" pitchFamily="49" charset="-122"/>
                <a:ea typeface="黑体" panose="02010609060101010101" pitchFamily="49" charset="-122"/>
              </a:rPr>
              <a:t>翻译</a:t>
            </a:r>
            <a:endParaRPr lang="zh-CN" altLang="en-US" sz="3000" b="1" kern="10">
              <a:ln w="12700">
                <a:solidFill>
                  <a:srgbClr val="000076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6999">
                    <a:srgbClr val="EE3F17"/>
                  </a:gs>
                  <a:gs pos="48000">
                    <a:srgbClr val="FFFF00"/>
                  </a:gs>
                  <a:gs pos="64998">
                    <a:srgbClr val="1A8D48"/>
                  </a:gs>
                  <a:gs pos="78998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8" name="WordArt 5"/>
          <p:cNvSpPr>
            <a:spLocks noChangeArrowheads="1" noChangeShapeType="1"/>
          </p:cNvSpPr>
          <p:nvPr/>
        </p:nvSpPr>
        <p:spPr bwMode="auto">
          <a:xfrm>
            <a:off x="395288" y="836613"/>
            <a:ext cx="604837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i="1" kern="10">
                <a:ln w="9525">
                  <a:solidFill>
                    <a:srgbClr val="0000CC"/>
                  </a:solidFill>
                  <a:round/>
                </a:ln>
                <a:solidFill>
                  <a:srgbClr val="0000CC"/>
                </a:solidFill>
                <a:cs typeface="Times New Roman" panose="02020603050405020304" pitchFamily="18" charset="0"/>
              </a:rPr>
              <a:t>Translate it into English.</a:t>
            </a:r>
            <a:endParaRPr lang="zh-CN" altLang="en-US" sz="3000" i="1" kern="10">
              <a:ln w="9525">
                <a:solidFill>
                  <a:srgbClr val="0000CC"/>
                </a:solidFill>
                <a:round/>
              </a:ln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WordArt 6"/>
          <p:cNvSpPr>
            <a:spLocks noChangeArrowheads="1" noChangeShapeType="1"/>
          </p:cNvSpPr>
          <p:nvPr/>
        </p:nvSpPr>
        <p:spPr bwMode="auto">
          <a:xfrm>
            <a:off x="3419475" y="5013325"/>
            <a:ext cx="3168650" cy="962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+ 300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071813" y="3000375"/>
            <a:ext cx="49688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 anchor="ctr">
            <a:spAutoFit/>
          </a:bodyPr>
          <a:lstStyle>
            <a:lvl1pPr indent="1905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700" b="1" i="1">
                <a:solidFill>
                  <a:srgbClr val="FF0000"/>
                </a:solidFill>
                <a:sym typeface="Times New Roman" panose="02020603050405020304" pitchFamily="18" charset="0"/>
              </a:rPr>
              <a:t>that has great lyrics</a:t>
            </a:r>
            <a:endParaRPr lang="zh-CN" altLang="en-US"/>
          </a:p>
        </p:txBody>
      </p:sp>
      <p:pic>
        <p:nvPicPr>
          <p:cNvPr id="28681" name="Picture 10" descr="u=1049546598,2927234429&amp;fm=0&amp;gp=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071938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1" descr="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r="5240"/>
          <a:stretch>
            <a:fillRect/>
          </a:stretch>
        </p:blipFill>
        <p:spPr bwMode="auto">
          <a:xfrm>
            <a:off x="7286625" y="0"/>
            <a:ext cx="7016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bldLvl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ll\Pictures\Saved Pictures\%BC򱨱%B3%BE%B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8675" y="620713"/>
            <a:ext cx="2951163" cy="1143000"/>
          </a:xfrm>
        </p:spPr>
        <p:txBody>
          <a:bodyPr/>
          <a:lstStyle/>
          <a:p>
            <a:pPr algn="l"/>
            <a:r>
              <a:rPr lang="zh-CN" altLang="en-US" smtClean="0">
                <a:solidFill>
                  <a:srgbClr val="0000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连词成句</a:t>
            </a:r>
            <a:r>
              <a:rPr lang="en-US" altLang="zh-CN" smtClean="0">
                <a:solidFill>
                  <a:srgbClr val="0000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zh-CN" alt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318500" cy="863600"/>
          </a:xfrm>
        </p:spPr>
        <p:txBody>
          <a:bodyPr/>
          <a:lstStyle/>
          <a:p>
            <a:pPr marL="215900" indent="-215900" algn="l">
              <a:lnSpc>
                <a:spcPct val="120000"/>
              </a:lnSpc>
            </a:pPr>
            <a:r>
              <a:rPr lang="en-US" altLang="zh-CN" sz="3400" b="1" i="1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prefer, I, that, music, loud, isn’t, too,</a:t>
            </a:r>
            <a:endParaRPr lang="zh-CN" altLang="en-US" smtClean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39750" y="2852738"/>
            <a:ext cx="84597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7" tIns="38574" rIns="77147" bIns="38574"/>
          <a:lstStyle>
            <a:lvl1pPr marL="287655" indent="-287655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US" altLang="zh-CN" sz="3700" b="1" i="1" u="sng">
                <a:solidFill>
                  <a:srgbClr val="FF0000"/>
                </a:solidFill>
                <a:sym typeface="Times New Roman" panose="02020603050405020304" pitchFamily="18" charset="0"/>
              </a:rPr>
              <a:t>I prefer music that isn’t  too loud. </a:t>
            </a:r>
            <a:endParaRPr lang="zh-CN" altLang="en-US"/>
          </a:p>
        </p:txBody>
      </p:sp>
      <p:sp>
        <p:nvSpPr>
          <p:cNvPr id="29701" name="WordArt 5"/>
          <p:cNvSpPr>
            <a:spLocks noChangeArrowheads="1" noChangeShapeType="1"/>
          </p:cNvSpPr>
          <p:nvPr/>
        </p:nvSpPr>
        <p:spPr bwMode="auto">
          <a:xfrm>
            <a:off x="2916238" y="4797425"/>
            <a:ext cx="3384550" cy="962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000" b="1" kern="1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+ 300</a:t>
            </a:r>
            <a:endParaRPr lang="zh-CN" altLang="en-US" sz="3000" b="1" kern="1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9703" name="Picture 8" descr="u=1049546598,2927234429&amp;fm=0&amp;gp=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714750"/>
            <a:ext cx="755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4" descr="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6438"/>
          <a:stretch>
            <a:fillRect/>
          </a:stretch>
        </p:blipFill>
        <p:spPr bwMode="auto">
          <a:xfrm>
            <a:off x="7572375" y="571500"/>
            <a:ext cx="5746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e69a82e05466cfb-0acb851336139b46-4b37d4f1aad53792c2ac4466d8f0125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195513" y="2852738"/>
            <a:ext cx="46799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0000FF"/>
                </a:solidFill>
                <a:latin typeface="Georgia" panose="02040502050405020303" pitchFamily="18" charset="0"/>
                <a:ea typeface="楷体_GB2312"/>
                <a:cs typeface="楷体_GB2312"/>
              </a:rPr>
              <a:t>Change the lyrics of a song using </a:t>
            </a:r>
            <a:r>
              <a:rPr lang="en-US" altLang="zh-CN" sz="3200" u="sng">
                <a:solidFill>
                  <a:srgbClr val="FF3399"/>
                </a:solidFill>
                <a:latin typeface="Georgia" panose="02040502050405020303" pitchFamily="18" charset="0"/>
                <a:ea typeface="楷体_GB2312"/>
                <a:cs typeface="楷体_GB2312"/>
              </a:rPr>
              <a:t>the sentence pattern</a:t>
            </a:r>
            <a:r>
              <a:rPr lang="en-US" altLang="zh-CN" sz="3200">
                <a:solidFill>
                  <a:srgbClr val="0000FF"/>
                </a:solidFill>
                <a:latin typeface="Georgia" panose="02040502050405020303" pitchFamily="18" charset="0"/>
                <a:ea typeface="楷体_GB2312"/>
                <a:cs typeface="楷体_GB2312"/>
              </a:rPr>
              <a:t> that we learn</a:t>
            </a:r>
            <a:endParaRPr lang="en-US" altLang="zh-CN" sz="3200">
              <a:solidFill>
                <a:srgbClr val="0000FF"/>
              </a:solidFill>
              <a:latin typeface="Georgia" panose="02040502050405020303" pitchFamily="18" charset="0"/>
              <a:ea typeface="楷体_GB2312"/>
              <a:cs typeface="楷体_GB2312"/>
            </a:endParaRPr>
          </a:p>
          <a:p>
            <a:pPr eaLnBrk="1" hangingPunct="1"/>
            <a:r>
              <a:rPr lang="en-US" altLang="zh-CN" sz="3200">
                <a:solidFill>
                  <a:srgbClr val="0000FF"/>
                </a:solidFill>
                <a:latin typeface="Georgia" panose="02040502050405020303" pitchFamily="18" charset="0"/>
                <a:ea typeface="楷体_GB2312"/>
                <a:cs typeface="楷体_GB2312"/>
              </a:rPr>
              <a:t>today, and share it with your classmates.</a:t>
            </a:r>
            <a:endParaRPr lang="en-US" altLang="zh-CN" sz="3200">
              <a:solidFill>
                <a:srgbClr val="0000FF"/>
              </a:solidFill>
              <a:latin typeface="Georgia" panose="02040502050405020303" pitchFamily="18" charset="0"/>
              <a:ea typeface="楷体_GB2312"/>
              <a:cs typeface="楷体_GB2312"/>
            </a:endParaRPr>
          </a:p>
        </p:txBody>
      </p:sp>
      <p:sp>
        <p:nvSpPr>
          <p:cNvPr id="30724" name="WordArt 6"/>
          <p:cNvSpPr>
            <a:spLocks noChangeArrowheads="1" noChangeShapeType="1" noTextEdit="1"/>
          </p:cNvSpPr>
          <p:nvPr/>
        </p:nvSpPr>
        <p:spPr bwMode="auto">
          <a:xfrm>
            <a:off x="2268538" y="1052513"/>
            <a:ext cx="4392612" cy="1295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altLang="zh-CN" b="1" kern="10">
                <a:ln w="12700">
                  <a:solidFill>
                    <a:srgbClr val="CCFFCC"/>
                  </a:solidFill>
                  <a:round/>
                </a:ln>
                <a:solidFill>
                  <a:srgbClr val="3366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zh-CN" altLang="en-US" b="1" kern="10">
              <a:ln w="12700">
                <a:solidFill>
                  <a:srgbClr val="CCFFCC"/>
                </a:solidFill>
                <a:round/>
              </a:ln>
              <a:solidFill>
                <a:srgbClr val="3366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0dbc749c4a71edfc-aed63b34bf33037c-8120a4631fe2f4ff8b060873a3b8ac18_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692150"/>
            <a:ext cx="10009187" cy="18732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CN" sz="2800" smtClean="0">
                <a:latin typeface="Comic Sans MS" panose="030F0702030302020204" pitchFamily="66" charset="0"/>
              </a:rPr>
              <a:t>This is a children’s game from Africa. </a:t>
            </a:r>
            <a:endParaRPr lang="en-US" altLang="zh-CN" sz="28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800" smtClean="0">
                <a:latin typeface="Comic Sans MS" panose="030F0702030302020204" pitchFamily="66" charset="0"/>
              </a:rPr>
              <a:t>It’s an </a:t>
            </a:r>
            <a:r>
              <a:rPr lang="en-US" altLang="zh-CN" sz="2800" smtClean="0">
                <a:solidFill>
                  <a:srgbClr val="FF3399"/>
                </a:solidFill>
                <a:latin typeface="Comic Sans MS" panose="030F0702030302020204" pitchFamily="66" charset="0"/>
              </a:rPr>
              <a:t>echo</a:t>
            </a:r>
            <a:r>
              <a:rPr lang="en-US" altLang="zh-CN" sz="2800" smtClean="0">
                <a:latin typeface="Comic Sans MS" panose="030F0702030302020204" pitchFamily="66" charset="0"/>
              </a:rPr>
              <a:t>(</a:t>
            </a:r>
            <a:r>
              <a:rPr lang="zh-CN" altLang="en-US" sz="2800" smtClean="0">
                <a:latin typeface="Comic Sans MS" panose="030F0702030302020204" pitchFamily="66" charset="0"/>
              </a:rPr>
              <a:t>回音</a:t>
            </a:r>
            <a:r>
              <a:rPr lang="en-US" altLang="zh-CN" sz="2800" smtClean="0">
                <a:latin typeface="Comic Sans MS" panose="030F0702030302020204" pitchFamily="66" charset="0"/>
              </a:rPr>
              <a:t>) song. So when you hear</a:t>
            </a:r>
            <a:endParaRPr lang="en-US" altLang="zh-CN" sz="28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800" smtClean="0">
                <a:latin typeface="Comic Sans MS" panose="030F0702030302020204" pitchFamily="66" charset="0"/>
              </a:rPr>
              <a:t>me sing it, you sing it back to me. Listen</a:t>
            </a:r>
            <a:endParaRPr lang="en-US" altLang="zh-CN" sz="28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800" smtClean="0">
                <a:latin typeface="Comic Sans MS" panose="030F0702030302020204" pitchFamily="66" charset="0"/>
              </a:rPr>
              <a:t>carefully.</a:t>
            </a:r>
            <a:endParaRPr lang="en-US" altLang="zh-CN" sz="2800" smtClean="0">
              <a:latin typeface="Comic Sans MS" panose="030F0702030302020204" pitchFamily="66" charset="0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3071813" y="0"/>
            <a:ext cx="3025775" cy="720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altLang="zh-CN" sz="40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Let's sing!</a:t>
            </a:r>
            <a:endParaRPr lang="zh-CN" altLang="en-US" sz="40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mbria Math" panose="02040503050406030204" pitchFamily="18" charset="0"/>
            </a:endParaRPr>
          </a:p>
        </p:txBody>
      </p:sp>
      <p:pic>
        <p:nvPicPr>
          <p:cNvPr id="4101" name="Picture 6" descr="ac75323d6b6de243-308d9b14e041383c-a01a6724be13cb17df9c16abf9326d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169703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f88fca9df87dc641-dc6dc39b33afdb03-a5fcef247dfb657f5beab55010696b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059363"/>
            <a:ext cx="42116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1223963" y="2349500"/>
            <a:ext cx="792003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chemeClr val="tx1"/>
                </a:solidFill>
                <a:ea typeface="黑体" panose="02010609060101010101" pitchFamily="49" charset="-122"/>
              </a:rPr>
              <a:t>(solo)   Che che koolay, (echo)</a:t>
            </a:r>
            <a:endParaRPr lang="en-US" altLang="zh-CN" sz="3200" b="1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chemeClr val="tx1"/>
                </a:solidFill>
                <a:ea typeface="黑体" panose="02010609060101010101" pitchFamily="49" charset="-122"/>
              </a:rPr>
              <a:t>(solo)   Che che kofeesa, (echo)</a:t>
            </a:r>
            <a:endParaRPr lang="en-US" altLang="zh-CN" sz="3200" b="1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chemeClr val="tx1"/>
                </a:solidFill>
                <a:ea typeface="黑体" panose="02010609060101010101" pitchFamily="49" charset="-122"/>
              </a:rPr>
              <a:t>(solo)   Kofeesa langa, (echo)</a:t>
            </a:r>
            <a:endParaRPr lang="en-US" altLang="zh-CN" sz="3200" b="1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chemeClr val="tx1"/>
                </a:solidFill>
                <a:ea typeface="黑体" panose="02010609060101010101" pitchFamily="49" charset="-122"/>
              </a:rPr>
              <a:t>(solo)   Kakashee langa, (echo)</a:t>
            </a:r>
            <a:endParaRPr lang="en-US" altLang="zh-CN" sz="3200" b="1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chemeClr val="tx1"/>
                </a:solidFill>
                <a:ea typeface="黑体" panose="02010609060101010101" pitchFamily="49" charset="-122"/>
              </a:rPr>
              <a:t>(solo)   Koommadyeday, (echo)</a:t>
            </a:r>
            <a:endParaRPr lang="en-US" altLang="zh-CN" sz="3200" b="1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</a:pPr>
            <a:endParaRPr lang="en-US" altLang="zh-CN" sz="320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2214563" y="428625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2071688" cy="646113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</a:rPr>
              <a:t>情境引入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9575637bcbb74a7-75e39074185042e8-03befb32718ba67ed75709638e7aecff_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WordArt 4" descr="窄竖线"/>
          <p:cNvSpPr>
            <a:spLocks noChangeArrowheads="1" noChangeShapeType="1" noTextEdit="1"/>
          </p:cNvSpPr>
          <p:nvPr/>
        </p:nvSpPr>
        <p:spPr bwMode="auto">
          <a:xfrm rot="-829858">
            <a:off x="1162050" y="2287588"/>
            <a:ext cx="3529013" cy="27479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altLang="zh-CN" sz="4800" b="1" kern="1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atangChe"/>
              </a:rPr>
              <a:t>Thank you!</a:t>
            </a:r>
            <a:endParaRPr lang="en-US" altLang="zh-CN" sz="4800" b="1" kern="1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BatangChe"/>
            </a:endParaRPr>
          </a:p>
          <a:p>
            <a:pPr algn="ctr"/>
            <a:r>
              <a:rPr lang="en-US" altLang="zh-CN" sz="4800" b="1" kern="1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atangChe"/>
              </a:rPr>
              <a:t>Goodbye!</a:t>
            </a:r>
            <a:endParaRPr lang="zh-CN" altLang="en-US" sz="4800" b="1" kern="1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BatangChe"/>
            </a:endParaRPr>
          </a:p>
        </p:txBody>
      </p:sp>
    </p:spTree>
  </p:cSld>
  <p:clrMapOvr>
    <a:masterClrMapping/>
  </p:clrMapOvr>
  <p:transition>
    <p:wheel spokes="4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0dbc749c4a71edfc-aed63b34bf33037c-8120a4631fe2f4ff8b060873a3b8ac18_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ac75323d6b6de243-308d9b14e041383c-a01a6724be13cb17df9c16abf9326d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17653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9891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		</a:t>
            </a:r>
            <a:r>
              <a:rPr lang="en-US" altLang="zh-CN" sz="40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Hands on your</a:t>
            </a:r>
            <a:r>
              <a:rPr lang="en-US" altLang="zh-CN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CN" sz="4000" b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head</a:t>
            </a:r>
            <a:endParaRPr lang="en-US" altLang="zh-CN" sz="4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zh-CN" sz="40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		Hands on your</a:t>
            </a:r>
            <a:r>
              <a:rPr lang="en-US" altLang="zh-CN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CN" sz="4000" b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shoulders</a:t>
            </a:r>
            <a:endParaRPr lang="en-US" altLang="zh-CN" sz="4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zh-CN" sz="40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		Hands on your</a:t>
            </a:r>
            <a:r>
              <a:rPr lang="en-US" altLang="zh-CN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CN" sz="4000" b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waist</a:t>
            </a:r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腰</a:t>
            </a:r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endParaRPr lang="en-US" altLang="zh-CN" sz="40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zh-CN" sz="40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		Hands on your</a:t>
            </a:r>
            <a:r>
              <a:rPr lang="en-US" altLang="zh-CN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CN" sz="4000" b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knees</a:t>
            </a:r>
            <a:endParaRPr lang="en-US" altLang="zh-CN" sz="4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zh-CN" sz="4000" b="1" smtClean="0">
                <a:solidFill>
                  <a:srgbClr val="0033CC"/>
                </a:solidFill>
                <a:latin typeface="Comic Sans MS" panose="030F0702030302020204" pitchFamily="66" charset="0"/>
              </a:rPr>
              <a:t>		Hands on your</a:t>
            </a:r>
            <a:r>
              <a:rPr lang="en-US" altLang="zh-CN" sz="4000" b="1" smtClean="0">
                <a:latin typeface="Comic Sans MS" panose="030F0702030302020204" pitchFamily="66" charset="0"/>
              </a:rPr>
              <a:t> </a:t>
            </a:r>
            <a:r>
              <a:rPr lang="en-US" altLang="zh-CN" sz="4000" b="1" smtClean="0">
                <a:solidFill>
                  <a:srgbClr val="FF3399"/>
                </a:solidFill>
                <a:latin typeface="Comic Sans MS" panose="030F0702030302020204" pitchFamily="66" charset="0"/>
              </a:rPr>
              <a:t>ankles</a:t>
            </a:r>
            <a:r>
              <a:rPr lang="en-US" altLang="zh-CN" sz="4000" b="1" smtClean="0">
                <a:solidFill>
                  <a:srgbClr val="0033CC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40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脚踝</a:t>
            </a:r>
            <a:r>
              <a:rPr lang="en-US" altLang="zh-CN" sz="40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  <a:endParaRPr lang="en-US" altLang="zh-CN" sz="4000" b="1" dirty="0" smtClean="0">
              <a:latin typeface="Comic Sans MS" panose="030F0702030302020204" pitchFamily="66" charset="0"/>
            </a:endParaRPr>
          </a:p>
        </p:txBody>
      </p:sp>
      <p:sp>
        <p:nvSpPr>
          <p:cNvPr id="5125" name="WordArt 3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025775" cy="720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altLang="zh-CN" sz="40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Let's sing!</a:t>
            </a:r>
            <a:endParaRPr lang="zh-CN" altLang="en-US" sz="40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mbria Math" panose="02040503050406030204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051050" y="836613"/>
            <a:ext cx="52117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/>
                </a:solidFill>
                <a:latin typeface="Monotype Corsiva" panose="03010101010201010101" pitchFamily="66" charset="0"/>
                <a:ea typeface="Gungsuh"/>
                <a:cs typeface="Gungsuh"/>
              </a:rPr>
              <a:t>Let’s do it in English this time.</a:t>
            </a:r>
            <a:endParaRPr lang="en-US" altLang="zh-CN" b="1">
              <a:solidFill>
                <a:schemeClr val="tx1"/>
              </a:solidFill>
              <a:latin typeface="Monotype Corsiva" panose="03010101010201010101" pitchFamily="66" charset="0"/>
              <a:ea typeface="Gungsuh"/>
              <a:cs typeface="Gungsuh"/>
            </a:endParaRPr>
          </a:p>
          <a:p>
            <a:pPr eaLnBrk="1" hangingPunct="1"/>
            <a:r>
              <a:rPr lang="en-US" altLang="zh-CN" b="1">
                <a:solidFill>
                  <a:schemeClr val="tx1"/>
                </a:solidFill>
                <a:latin typeface="Monotype Corsiva" panose="03010101010201010101" pitchFamily="66" charset="0"/>
                <a:ea typeface="Gungsuh"/>
                <a:cs typeface="Gungsuh"/>
              </a:rPr>
              <a:t>Do what I do</a:t>
            </a:r>
            <a:r>
              <a:rPr lang="en-US" altLang="zh-CN">
                <a:solidFill>
                  <a:schemeClr val="tx1"/>
                </a:solidFill>
                <a:latin typeface="Franklin Gothic Medium" panose="020B0603020102020204" pitchFamily="34" charset="0"/>
                <a:ea typeface="GungsuhChe"/>
                <a:cs typeface="GungsuhChe"/>
              </a:rPr>
              <a:t> .</a:t>
            </a:r>
            <a:endParaRPr lang="en-US" altLang="zh-CN">
              <a:solidFill>
                <a:schemeClr val="tx1"/>
              </a:solidFill>
              <a:latin typeface="Franklin Gothic Medium" panose="020B0603020102020204" pitchFamily="34" charset="0"/>
              <a:ea typeface="GungsuhChe"/>
              <a:cs typeface="GungsuhChe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42875"/>
            <a:ext cx="2071688" cy="646113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</a:rPr>
              <a:t>情境引入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d328ab8f8bcf1688-cee9f2791250b5c7-31f912f231f1422e1bf9736e831f87be_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7" descr="ac75323d6b6de243-8710730cbc6c15c4-c4e07de6d06d8a462fc53f8c0c452593_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6264275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2484438" y="5734050"/>
            <a:ext cx="1584325" cy="1123950"/>
          </a:xfrm>
          <a:prstGeom prst="star16">
            <a:avLst>
              <a:gd name="adj" fmla="val 4108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FF0000"/>
                </a:solidFill>
              </a:rPr>
              <a:t>music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684213" y="4797425"/>
            <a:ext cx="1081087" cy="790575"/>
          </a:xfrm>
          <a:prstGeom prst="star16">
            <a:avLst>
              <a:gd name="adj" fmla="val 419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pop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66" name="AutoShape 22"/>
          <p:cNvSpPr>
            <a:spLocks noChangeArrowheads="1"/>
          </p:cNvSpPr>
          <p:nvPr/>
        </p:nvSpPr>
        <p:spPr bwMode="auto">
          <a:xfrm>
            <a:off x="684213" y="3933825"/>
            <a:ext cx="1081087" cy="863600"/>
          </a:xfrm>
          <a:prstGeom prst="star16">
            <a:avLst>
              <a:gd name="adj" fmla="val 419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rock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179388" y="2565400"/>
            <a:ext cx="1619250" cy="1150938"/>
          </a:xfrm>
          <a:prstGeom prst="star16">
            <a:avLst>
              <a:gd name="adj" fmla="val 464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country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2195513" y="4292600"/>
            <a:ext cx="1439862" cy="1268413"/>
          </a:xfrm>
          <a:prstGeom prst="star16">
            <a:avLst>
              <a:gd name="adj" fmla="val 432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piano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70" name="AutoShape 26"/>
          <p:cNvSpPr>
            <a:spLocks noChangeArrowheads="1"/>
          </p:cNvSpPr>
          <p:nvPr/>
        </p:nvSpPr>
        <p:spPr bwMode="auto">
          <a:xfrm>
            <a:off x="2195513" y="2492375"/>
            <a:ext cx="1439862" cy="1268413"/>
          </a:xfrm>
          <a:prstGeom prst="star16">
            <a:avLst>
              <a:gd name="adj" fmla="val 432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violin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71" name="AutoShape 27"/>
          <p:cNvSpPr>
            <a:spLocks noChangeArrowheads="1"/>
          </p:cNvSpPr>
          <p:nvPr/>
        </p:nvSpPr>
        <p:spPr bwMode="auto">
          <a:xfrm>
            <a:off x="3851275" y="4724400"/>
            <a:ext cx="1296988" cy="1122363"/>
          </a:xfrm>
          <a:prstGeom prst="star16">
            <a:avLst>
              <a:gd name="adj" fmla="val 432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dance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72" name="AutoShape 28"/>
          <p:cNvSpPr>
            <a:spLocks noChangeArrowheads="1"/>
          </p:cNvSpPr>
          <p:nvPr/>
        </p:nvSpPr>
        <p:spPr bwMode="auto">
          <a:xfrm>
            <a:off x="3995738" y="3141663"/>
            <a:ext cx="1512887" cy="1079500"/>
          </a:xfrm>
          <a:prstGeom prst="star16">
            <a:avLst>
              <a:gd name="adj" fmla="val 432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light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74" name="AutoShape 30"/>
          <p:cNvSpPr>
            <a:spLocks noChangeArrowheads="1"/>
          </p:cNvSpPr>
          <p:nvPr/>
        </p:nvSpPr>
        <p:spPr bwMode="auto">
          <a:xfrm>
            <a:off x="4067175" y="1557338"/>
            <a:ext cx="1368425" cy="1123950"/>
          </a:xfrm>
          <a:prstGeom prst="star16">
            <a:avLst>
              <a:gd name="adj" fmla="val 4499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loud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76" name="AutoShape 32"/>
          <p:cNvSpPr>
            <a:spLocks noChangeArrowheads="1"/>
          </p:cNvSpPr>
          <p:nvPr/>
        </p:nvSpPr>
        <p:spPr bwMode="auto">
          <a:xfrm>
            <a:off x="179388" y="1052513"/>
            <a:ext cx="1728787" cy="1196975"/>
          </a:xfrm>
          <a:prstGeom prst="star16">
            <a:avLst>
              <a:gd name="adj" fmla="val 432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classical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6158" name="WordArt 33"/>
          <p:cNvSpPr>
            <a:spLocks noChangeArrowheads="1" noChangeShapeType="1" noTextEdit="1"/>
          </p:cNvSpPr>
          <p:nvPr/>
        </p:nvSpPr>
        <p:spPr bwMode="auto">
          <a:xfrm rot="-295910">
            <a:off x="250825" y="5445125"/>
            <a:ext cx="2087563" cy="1412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95"/>
              </a:avLst>
            </a:prstTxWarp>
          </a:bodyPr>
          <a:lstStyle/>
          <a:p>
            <a:pPr algn="ctr"/>
            <a:r>
              <a:rPr lang="en-US" altLang="zh-CN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FF"/>
                </a:solidFill>
                <a:latin typeface="宋体" panose="02010600030101010101" pitchFamily="2" charset="-122"/>
              </a:rPr>
              <a:t>music tree</a:t>
            </a:r>
            <a:endParaRPr lang="zh-CN" altLang="en-US" b="1" kern="10">
              <a:ln w="9525">
                <a:solidFill>
                  <a:srgbClr val="000000"/>
                </a:solidFill>
                <a:round/>
              </a:ln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31778" name="AutoShape 34"/>
          <p:cNvSpPr>
            <a:spLocks noChangeArrowheads="1"/>
          </p:cNvSpPr>
          <p:nvPr/>
        </p:nvSpPr>
        <p:spPr bwMode="auto">
          <a:xfrm>
            <a:off x="1908175" y="404813"/>
            <a:ext cx="1368425" cy="1268412"/>
          </a:xfrm>
          <a:prstGeom prst="star16">
            <a:avLst>
              <a:gd name="adj" fmla="val 432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guitar </a:t>
            </a:r>
            <a:endParaRPr lang="en-US" altLang="zh-CN" sz="28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800" b="1">
                <a:solidFill>
                  <a:srgbClr val="FF0000"/>
                </a:solidFill>
              </a:rPr>
              <a:t>music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5724525" y="2060575"/>
            <a:ext cx="3419475" cy="460375"/>
          </a:xfrm>
          <a:prstGeom prst="rect">
            <a:avLst/>
          </a:prstGeom>
          <a:solidFill>
            <a:srgbClr val="99CC00">
              <a:alpha val="54117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>
                <a:solidFill>
                  <a:srgbClr val="0033CC"/>
                </a:solidFill>
                <a:latin typeface="Arial Narrow" panose="020B0606020202030204" pitchFamily="34" charset="0"/>
              </a:rPr>
              <a:t>beautiful/interesting</a:t>
            </a:r>
            <a:endParaRPr lang="en-US" altLang="zh-CN" sz="2800" b="1" i="1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1781" name="Rectangle 37"/>
          <p:cNvSpPr>
            <a:spLocks noChangeArrowheads="1"/>
          </p:cNvSpPr>
          <p:nvPr/>
        </p:nvSpPr>
        <p:spPr bwMode="auto">
          <a:xfrm>
            <a:off x="5724525" y="2708275"/>
            <a:ext cx="3419475" cy="433388"/>
          </a:xfrm>
          <a:prstGeom prst="rect">
            <a:avLst/>
          </a:prstGeom>
          <a:solidFill>
            <a:srgbClr val="99CC00">
              <a:alpha val="54117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>
                <a:solidFill>
                  <a:srgbClr val="0033CC"/>
                </a:solidFill>
                <a:latin typeface="Arial Narrow" panose="020B0606020202030204" pitchFamily="34" charset="0"/>
              </a:rPr>
              <a:t>relaxing/exciting</a:t>
            </a:r>
            <a:endParaRPr lang="en-US" altLang="zh-CN" sz="2800" b="1" i="1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1783" name="Rectangle 39"/>
          <p:cNvSpPr>
            <a:spLocks noChangeArrowheads="1"/>
          </p:cNvSpPr>
          <p:nvPr/>
        </p:nvSpPr>
        <p:spPr bwMode="auto">
          <a:xfrm>
            <a:off x="5724525" y="3284538"/>
            <a:ext cx="3419475" cy="433387"/>
          </a:xfrm>
          <a:prstGeom prst="rect">
            <a:avLst/>
          </a:prstGeom>
          <a:solidFill>
            <a:srgbClr val="99CC00">
              <a:alpha val="54117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>
                <a:solidFill>
                  <a:srgbClr val="0033CC"/>
                </a:solidFill>
                <a:latin typeface="Arial Narrow" panose="020B0606020202030204" pitchFamily="34" charset="0"/>
              </a:rPr>
              <a:t>loud/quiet</a:t>
            </a:r>
            <a:endParaRPr lang="en-US" altLang="zh-CN" sz="2800" b="1" i="1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1784" name="Rectangle 40"/>
          <p:cNvSpPr>
            <a:spLocks noChangeArrowheads="1"/>
          </p:cNvSpPr>
          <p:nvPr/>
        </p:nvSpPr>
        <p:spPr bwMode="auto">
          <a:xfrm>
            <a:off x="5724525" y="3860800"/>
            <a:ext cx="3419475" cy="503238"/>
          </a:xfrm>
          <a:prstGeom prst="rect">
            <a:avLst/>
          </a:prstGeom>
          <a:solidFill>
            <a:srgbClr val="99CC00">
              <a:alpha val="54117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>
                <a:solidFill>
                  <a:srgbClr val="0033CC"/>
                </a:solidFill>
                <a:latin typeface="Arial Narrow" panose="020B0606020202030204" pitchFamily="34" charset="0"/>
              </a:rPr>
              <a:t>make me happy/sad</a:t>
            </a:r>
            <a:endParaRPr lang="en-US" altLang="zh-CN" sz="2800" b="1" i="1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1785" name="Rectangle 41"/>
          <p:cNvSpPr>
            <a:spLocks noChangeArrowheads="1"/>
          </p:cNvSpPr>
          <p:nvPr/>
        </p:nvSpPr>
        <p:spPr bwMode="auto">
          <a:xfrm>
            <a:off x="5724525" y="4508500"/>
            <a:ext cx="3419475" cy="431800"/>
          </a:xfrm>
          <a:prstGeom prst="rect">
            <a:avLst/>
          </a:prstGeom>
          <a:solidFill>
            <a:srgbClr val="99CC00">
              <a:alpha val="54117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>
                <a:solidFill>
                  <a:srgbClr val="0033CC"/>
                </a:solidFill>
                <a:latin typeface="Arial Narrow" panose="020B0606020202030204" pitchFamily="34" charset="0"/>
              </a:rPr>
              <a:t>make me relaxed</a:t>
            </a:r>
            <a:endParaRPr lang="en-US" altLang="zh-CN" sz="2800" b="1" i="1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1792" name="Text Box 48"/>
          <p:cNvSpPr txBox="1">
            <a:spLocks noChangeArrowheads="1"/>
          </p:cNvSpPr>
          <p:nvPr/>
        </p:nvSpPr>
        <p:spPr bwMode="auto">
          <a:xfrm>
            <a:off x="5580063" y="0"/>
            <a:ext cx="33480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CC00CC"/>
                </a:solidFill>
                <a:latin typeface="Monotype Corsiva" panose="03010101010201010101" pitchFamily="66" charset="0"/>
              </a:rPr>
              <a:t>What kind of music do you like?</a:t>
            </a:r>
            <a:endParaRPr lang="en-US" altLang="zh-CN" sz="4000" b="1">
              <a:solidFill>
                <a:srgbClr val="CC00CC"/>
              </a:solidFill>
              <a:latin typeface="Monotype Corsiva" panose="03010101010201010101" pitchFamily="66" charset="0"/>
            </a:endParaRPr>
          </a:p>
          <a:p>
            <a:pPr eaLnBrk="1" hangingPunct="1"/>
            <a:r>
              <a:rPr lang="en-US" altLang="zh-CN" sz="4000" b="1">
                <a:solidFill>
                  <a:srgbClr val="CC00CC"/>
                </a:solidFill>
                <a:latin typeface="Monotype Corsiva" panose="03010101010201010101" pitchFamily="66" charset="0"/>
              </a:rPr>
              <a:t>Why?</a:t>
            </a:r>
            <a:endParaRPr lang="en-US" altLang="zh-CN" sz="4000" b="1">
              <a:solidFill>
                <a:srgbClr val="CC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0" y="0"/>
            <a:ext cx="2071688" cy="646113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</a:rPr>
              <a:t>情境引入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 animBg="1"/>
      <p:bldP spid="31765" grpId="0" animBg="1"/>
      <p:bldP spid="31766" grpId="0" animBg="1"/>
      <p:bldP spid="31767" grpId="0" animBg="1"/>
      <p:bldP spid="31769" grpId="0" animBg="1"/>
      <p:bldP spid="31770" grpId="0" animBg="1"/>
      <p:bldP spid="31771" grpId="0" animBg="1"/>
      <p:bldP spid="31772" grpId="0" animBg="1"/>
      <p:bldP spid="31774" grpId="0" animBg="1"/>
      <p:bldP spid="31776" grpId="0" animBg="1"/>
      <p:bldP spid="31778" grpId="0" animBg="1"/>
      <p:bldP spid="31779" grpId="0" animBg="1"/>
      <p:bldP spid="31781" grpId="0" animBg="1"/>
      <p:bldP spid="31783" grpId="0" animBg="1"/>
      <p:bldP spid="31784" grpId="0" animBg="1"/>
      <p:bldP spid="31785" grpId="0" animBg="1"/>
      <p:bldP spid="317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 descr="C:\Users\dell\Pictures\Saved Pictures\20110517074841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35"/>
          <p:cNvSpPr>
            <a:spLocks noChangeArrowheads="1" noChangeShapeType="1" noTextEdit="1"/>
          </p:cNvSpPr>
          <p:nvPr/>
        </p:nvSpPr>
        <p:spPr bwMode="auto">
          <a:xfrm>
            <a:off x="2714625" y="0"/>
            <a:ext cx="4391025" cy="7921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altLang="zh-CN" b="1" kern="10" spc="-36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Enjoy the music</a:t>
            </a:r>
            <a:endParaRPr lang="zh-CN" altLang="en-US" b="1" kern="10" spc="-36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592138" y="1182688"/>
            <a:ext cx="4051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2319338" y="1182688"/>
            <a:ext cx="1100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2824163" y="291147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175" name="Picture 16" descr="5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8775" y="5383213"/>
            <a:ext cx="116522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5"/>
          <p:cNvGrpSpPr/>
          <p:nvPr/>
        </p:nvGrpSpPr>
        <p:grpSpPr bwMode="auto">
          <a:xfrm>
            <a:off x="4071938" y="4857750"/>
            <a:ext cx="649287" cy="576263"/>
            <a:chOff x="2784" y="864"/>
            <a:chExt cx="288" cy="384"/>
          </a:xfrm>
        </p:grpSpPr>
        <p:sp>
          <p:nvSpPr>
            <p:cNvPr id="7192" name="Line 26"/>
            <p:cNvSpPr>
              <a:spLocks noChangeShapeType="1"/>
            </p:cNvSpPr>
            <p:nvPr/>
          </p:nvSpPr>
          <p:spPr bwMode="auto">
            <a:xfrm>
              <a:off x="2784" y="1056"/>
              <a:ext cx="288" cy="0"/>
            </a:xfrm>
            <a:prstGeom prst="line">
              <a:avLst/>
            </a:prstGeom>
            <a:noFill/>
            <a:ln w="190500">
              <a:solidFill>
                <a:schemeClr val="hlink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3" name="Line 27"/>
            <p:cNvSpPr>
              <a:spLocks noChangeShapeType="1"/>
            </p:cNvSpPr>
            <p:nvPr/>
          </p:nvSpPr>
          <p:spPr bwMode="auto">
            <a:xfrm>
              <a:off x="2928" y="864"/>
              <a:ext cx="0" cy="384"/>
            </a:xfrm>
            <a:prstGeom prst="line">
              <a:avLst/>
            </a:prstGeom>
            <a:noFill/>
            <a:ln w="190500">
              <a:solidFill>
                <a:schemeClr val="hlink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4429125" y="5357813"/>
            <a:ext cx="0" cy="5762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22"/>
          <p:cNvGrpSpPr/>
          <p:nvPr/>
        </p:nvGrpSpPr>
        <p:grpSpPr bwMode="auto">
          <a:xfrm>
            <a:off x="2714625" y="4857750"/>
            <a:ext cx="3384550" cy="431800"/>
            <a:chOff x="1392" y="1248"/>
            <a:chExt cx="2976" cy="576"/>
          </a:xfrm>
        </p:grpSpPr>
        <p:sp>
          <p:nvSpPr>
            <p:cNvPr id="7190" name="Line 23"/>
            <p:cNvSpPr>
              <a:spLocks noChangeShapeType="1"/>
            </p:cNvSpPr>
            <p:nvPr/>
          </p:nvSpPr>
          <p:spPr bwMode="auto">
            <a:xfrm>
              <a:off x="1392" y="1248"/>
              <a:ext cx="110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1" name="Line 24"/>
            <p:cNvSpPr>
              <a:spLocks noChangeShapeType="1"/>
            </p:cNvSpPr>
            <p:nvPr/>
          </p:nvSpPr>
          <p:spPr bwMode="auto">
            <a:xfrm flipH="1">
              <a:off x="3216" y="1248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" name="Text Box 5" hidden="1"/>
          <p:cNvSpPr txBox="1">
            <a:spLocks noChangeArrowheads="1"/>
          </p:cNvSpPr>
          <p:nvPr/>
        </p:nvSpPr>
        <p:spPr bwMode="auto">
          <a:xfrm>
            <a:off x="0" y="0"/>
            <a:ext cx="2071688" cy="646113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知识呈现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1000125" y="4500563"/>
            <a:ext cx="1187450" cy="600075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ysClr val="windowText" lastClr="000000"/>
                </a:solidFill>
              </a:rPr>
              <a:t>I like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2143125" y="4500563"/>
            <a:ext cx="1428750" cy="600075"/>
          </a:xfrm>
          <a:prstGeom prst="rect">
            <a:avLst/>
          </a:prstGeom>
          <a:solidFill>
            <a:schemeClr val="folHlink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/>
              <a:t>music</a:t>
            </a:r>
            <a:r>
              <a:rPr lang="en-US" altLang="zh-CN" b="1"/>
              <a:t> .</a:t>
            </a:r>
            <a:endParaRPr lang="en-US" altLang="zh-CN" b="1"/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4786313" y="4500563"/>
            <a:ext cx="2928937" cy="595312"/>
          </a:xfrm>
          <a:prstGeom prst="rect">
            <a:avLst/>
          </a:prstGeom>
          <a:solidFill>
            <a:srgbClr val="FF6699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99"/>
            </a:extrusionClr>
            <a:contourClr>
              <a:srgbClr val="FF6699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/>
              <a:t>   </a:t>
            </a:r>
            <a:r>
              <a:rPr lang="en-US" altLang="zh-CN" b="1"/>
              <a:t>I can dance to 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7715250" y="4500563"/>
            <a:ext cx="500063" cy="595312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/>
              <a:t>it.</a:t>
            </a:r>
            <a:endParaRPr lang="en-US" altLang="zh-CN" b="1"/>
          </a:p>
        </p:txBody>
      </p:sp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500063" y="6000750"/>
            <a:ext cx="1187450" cy="600075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ysClr val="windowText" lastClr="000000"/>
                </a:solidFill>
              </a:rPr>
              <a:t>I like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1714500" y="6000750"/>
            <a:ext cx="1428750" cy="600075"/>
          </a:xfrm>
          <a:prstGeom prst="rect">
            <a:avLst/>
          </a:prstGeom>
          <a:solidFill>
            <a:schemeClr val="folHlink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/>
              <a:t>music</a:t>
            </a:r>
            <a:r>
              <a:rPr lang="en-US" altLang="zh-CN" b="1"/>
              <a:t> .</a:t>
            </a:r>
            <a:endParaRPr lang="en-US" altLang="zh-CN" b="1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4286250" y="5929313"/>
            <a:ext cx="2928938" cy="595312"/>
          </a:xfrm>
          <a:prstGeom prst="rect">
            <a:avLst/>
          </a:prstGeom>
          <a:solidFill>
            <a:srgbClr val="FF6699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99"/>
            </a:extrusionClr>
            <a:contourClr>
              <a:srgbClr val="FF6699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/>
              <a:t>   </a:t>
            </a:r>
            <a:r>
              <a:rPr lang="en-US" altLang="zh-CN" b="1"/>
              <a:t>I can dance to 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7215188" y="5929313"/>
            <a:ext cx="571500" cy="571500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/>
              <a:t>it.</a:t>
            </a:r>
            <a:endParaRPr lang="en-US" altLang="zh-CN" b="1"/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2928938" y="6000750"/>
            <a:ext cx="1285875" cy="571500"/>
          </a:xfrm>
          <a:prstGeom prst="rect">
            <a:avLst/>
          </a:prstGeom>
          <a:solidFill>
            <a:srgbClr val="9900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0000"/>
            </a:extrusionClr>
            <a:contourClr>
              <a:srgbClr val="990000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chemeClr val="bg1"/>
                </a:solidFill>
              </a:rPr>
              <a:t>that</a:t>
            </a:r>
            <a:endParaRPr lang="en-US" altLang="zh-CN" b="1">
              <a:solidFill>
                <a:schemeClr val="bg1"/>
              </a:solidFill>
            </a:endParaRPr>
          </a:p>
        </p:txBody>
      </p:sp>
      <p:pic>
        <p:nvPicPr>
          <p:cNvPr id="4" name="格式工厂Handcla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1646" y="780196"/>
            <a:ext cx="6425603" cy="3614402"/>
          </a:xfrm>
          <a:prstGeom prst="rect">
            <a:avLst/>
          </a:prstGeom>
        </p:spPr>
      </p:pic>
    </p:spTree>
  </p:cSld>
  <p:clrMapOvr>
    <a:masterClrMapping/>
  </p:clrMapOvr>
  <p:transition>
    <p:cover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1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6" descr="C:\Users\dell\Pictures\Saved Pictures\20110517074841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/>
          <p:nvPr/>
        </p:nvGrpSpPr>
        <p:grpSpPr bwMode="auto">
          <a:xfrm>
            <a:off x="2346786" y="4632975"/>
            <a:ext cx="3384550" cy="431800"/>
            <a:chOff x="1392" y="1248"/>
            <a:chExt cx="2976" cy="576"/>
          </a:xfrm>
        </p:grpSpPr>
        <p:sp>
          <p:nvSpPr>
            <p:cNvPr id="8214" name="Line 17"/>
            <p:cNvSpPr>
              <a:spLocks noChangeShapeType="1"/>
            </p:cNvSpPr>
            <p:nvPr/>
          </p:nvSpPr>
          <p:spPr bwMode="auto">
            <a:xfrm>
              <a:off x="1392" y="1248"/>
              <a:ext cx="110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Line 18"/>
            <p:cNvSpPr>
              <a:spLocks noChangeShapeType="1"/>
            </p:cNvSpPr>
            <p:nvPr/>
          </p:nvSpPr>
          <p:spPr bwMode="auto">
            <a:xfrm flipH="1">
              <a:off x="3216" y="1248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19"/>
          <p:cNvGrpSpPr/>
          <p:nvPr/>
        </p:nvGrpSpPr>
        <p:grpSpPr bwMode="auto">
          <a:xfrm>
            <a:off x="3655845" y="4676143"/>
            <a:ext cx="649287" cy="576262"/>
            <a:chOff x="2784" y="864"/>
            <a:chExt cx="288" cy="384"/>
          </a:xfrm>
        </p:grpSpPr>
        <p:sp>
          <p:nvSpPr>
            <p:cNvPr id="8212" name="Line 20"/>
            <p:cNvSpPr>
              <a:spLocks noChangeShapeType="1"/>
            </p:cNvSpPr>
            <p:nvPr/>
          </p:nvSpPr>
          <p:spPr bwMode="auto">
            <a:xfrm>
              <a:off x="2784" y="1056"/>
              <a:ext cx="288" cy="0"/>
            </a:xfrm>
            <a:prstGeom prst="line">
              <a:avLst/>
            </a:prstGeom>
            <a:noFill/>
            <a:ln w="190500">
              <a:solidFill>
                <a:schemeClr val="hlink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auto">
            <a:xfrm>
              <a:off x="2928" y="864"/>
              <a:ext cx="0" cy="384"/>
            </a:xfrm>
            <a:prstGeom prst="line">
              <a:avLst/>
            </a:prstGeom>
            <a:noFill/>
            <a:ln w="190500">
              <a:solidFill>
                <a:schemeClr val="hlink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0"/>
            <a:ext cx="1357313" cy="1214438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知识呈现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2" name="矩形 14"/>
          <p:cNvSpPr>
            <a:spLocks noChangeArrowheads="1"/>
          </p:cNvSpPr>
          <p:nvPr/>
        </p:nvSpPr>
        <p:spPr bwMode="auto">
          <a:xfrm>
            <a:off x="1500188" y="726463"/>
            <a:ext cx="7104260" cy="315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You are my sunshine my only sunshine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You make me happy when skies are grey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You'll never know dear how much I love you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 Please don't take my sunshine away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The other night dear as I lay sleeping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I dreamed I held you in my arms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When I awoke dear I was mistaken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So I hung my head and cried</a:t>
            </a:r>
            <a:endParaRPr lang="zh-CN" altLang="en-US" sz="2800" dirty="0"/>
          </a:p>
        </p:txBody>
      </p:sp>
      <p:sp>
        <p:nvSpPr>
          <p:cNvPr id="8203" name="TextBox 15"/>
          <p:cNvSpPr txBox="1">
            <a:spLocks noChangeArrowheads="1"/>
          </p:cNvSpPr>
          <p:nvPr/>
        </p:nvSpPr>
        <p:spPr bwMode="auto">
          <a:xfrm>
            <a:off x="2428875" y="214313"/>
            <a:ext cx="5106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990099"/>
                </a:solidFill>
                <a:sym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Segoe Print" panose="02000600000000000000" pitchFamily="2" charset="0"/>
                <a:sym typeface="Calibri" panose="020F0502020204030204" pitchFamily="34" charset="0"/>
              </a:rPr>
              <a:t>You are my sunshine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722284" y="4044675"/>
            <a:ext cx="1285875" cy="642938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I like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1972179" y="4033319"/>
            <a:ext cx="1143000" cy="642938"/>
          </a:xfrm>
          <a:prstGeom prst="rect">
            <a:avLst/>
          </a:prstGeom>
          <a:solidFill>
            <a:srgbClr val="99CC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music</a:t>
            </a:r>
            <a:r>
              <a:rPr lang="en-US" altLang="zh-CN" b="1" kern="0" dirty="0">
                <a:solidFill>
                  <a:sysClr val="windowText" lastClr="000000"/>
                </a:solidFill>
              </a:rPr>
              <a:t> .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42"/>
          <p:cNvSpPr>
            <a:spLocks noChangeArrowheads="1"/>
          </p:cNvSpPr>
          <p:nvPr/>
        </p:nvSpPr>
        <p:spPr bwMode="auto">
          <a:xfrm>
            <a:off x="4071129" y="4063978"/>
            <a:ext cx="4284663" cy="534988"/>
          </a:xfrm>
          <a:prstGeom prst="rect">
            <a:avLst/>
          </a:prstGeom>
          <a:solidFill>
            <a:srgbClr val="FF6699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99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ysClr val="windowText" lastClr="000000"/>
                </a:solidFill>
              </a:rPr>
              <a:t>I </a:t>
            </a:r>
            <a:r>
              <a:rPr lang="en-US" altLang="zh-CN" sz="3200" b="1" kern="0" dirty="0">
                <a:solidFill>
                  <a:sysClr val="windowText" lastClr="000000"/>
                </a:solidFill>
              </a:rPr>
              <a:t>can </a:t>
            </a:r>
            <a:r>
              <a:rPr lang="en-US" altLang="zh-CN" sz="3200" b="1" u="sng" kern="0" dirty="0">
                <a:solidFill>
                  <a:sysClr val="windowText" lastClr="000000"/>
                </a:solidFill>
              </a:rPr>
              <a:t>sing along with </a:t>
            </a:r>
            <a:r>
              <a:rPr lang="en-US" altLang="zh-CN" sz="3200" b="1" kern="0" dirty="0">
                <a:solidFill>
                  <a:sysClr val="windowText" lastClr="000000"/>
                </a:solidFill>
              </a:rPr>
              <a:t>.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8184907" y="4044675"/>
            <a:ext cx="491549" cy="566400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it.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37"/>
          <p:cNvSpPr>
            <a:spLocks noChangeArrowheads="1"/>
          </p:cNvSpPr>
          <p:nvPr/>
        </p:nvSpPr>
        <p:spPr bwMode="auto">
          <a:xfrm>
            <a:off x="306633" y="5824214"/>
            <a:ext cx="1285875" cy="642937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I like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1569095" y="5812858"/>
            <a:ext cx="1143000" cy="642937"/>
          </a:xfrm>
          <a:prstGeom prst="rect">
            <a:avLst/>
          </a:prstGeom>
          <a:solidFill>
            <a:srgbClr val="99CC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music</a:t>
            </a:r>
            <a:r>
              <a:rPr lang="en-US" altLang="zh-CN" b="1" kern="0" dirty="0">
                <a:solidFill>
                  <a:sysClr val="windowText" lastClr="000000"/>
                </a:solidFill>
              </a:rPr>
              <a:t> .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42"/>
          <p:cNvSpPr>
            <a:spLocks noChangeArrowheads="1"/>
          </p:cNvSpPr>
          <p:nvPr/>
        </p:nvSpPr>
        <p:spPr bwMode="auto">
          <a:xfrm>
            <a:off x="3857625" y="5746133"/>
            <a:ext cx="4357687" cy="677863"/>
          </a:xfrm>
          <a:prstGeom prst="rect">
            <a:avLst/>
          </a:prstGeom>
          <a:solidFill>
            <a:srgbClr val="FF6699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99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ysClr val="windowText" lastClr="000000"/>
                </a:solidFill>
              </a:rPr>
              <a:t>I can </a:t>
            </a:r>
            <a:r>
              <a:rPr lang="en-US" altLang="zh-CN" sz="3200" b="1" kern="0" dirty="0">
                <a:solidFill>
                  <a:sysClr val="windowText" lastClr="000000"/>
                </a:solidFill>
              </a:rPr>
              <a:t>sing along with .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7953680" y="5770928"/>
            <a:ext cx="428625" cy="677863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it.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2603486" y="5805854"/>
            <a:ext cx="1143000" cy="642937"/>
          </a:xfrm>
          <a:prstGeom prst="rect">
            <a:avLst/>
          </a:prstGeom>
          <a:solidFill>
            <a:srgbClr val="9900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0000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rgbClr val="FFFFFF"/>
                </a:solidFill>
              </a:rPr>
              <a:t>that</a:t>
            </a:r>
            <a:endParaRPr lang="en-US" altLang="zh-CN" b="1" kern="0" dirty="0">
              <a:solidFill>
                <a:srgbClr val="FFFFFF"/>
              </a:solidFill>
            </a:endParaRPr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>
            <a:off x="3965392" y="5137944"/>
            <a:ext cx="0" cy="5762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" name="张靓颖 - You Are My Sunshine [mqms2] 00_00_00-00_00_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89325" y="249237"/>
            <a:ext cx="477227" cy="477227"/>
          </a:xfrm>
          <a:prstGeom prst="rect">
            <a:avLst/>
          </a:prstGeom>
        </p:spPr>
      </p:pic>
      <p:sp>
        <p:nvSpPr>
          <p:cNvPr id="62472" name="AutoShape 8"/>
          <p:cNvSpPr>
            <a:spLocks noChangeArrowheads="1"/>
          </p:cNvSpPr>
          <p:nvPr/>
        </p:nvSpPr>
        <p:spPr bwMode="auto">
          <a:xfrm rot="208134">
            <a:off x="6029772" y="4790315"/>
            <a:ext cx="2897703" cy="695258"/>
          </a:xfrm>
          <a:prstGeom prst="wedgeEllipseCallout">
            <a:avLst>
              <a:gd name="adj1" fmla="val -4869"/>
              <a:gd name="adj2" fmla="val -84463"/>
            </a:avLst>
          </a:prstGeom>
          <a:solidFill>
            <a:schemeClr val="accent1"/>
          </a:solidFill>
          <a:ln w="9525">
            <a:solidFill>
              <a:srgbClr val="CC00FF"/>
            </a:solidFill>
            <a:miter lim="800000"/>
          </a:ln>
          <a:effectLst/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i="1" dirty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跟着</a:t>
            </a:r>
            <a:r>
              <a:rPr lang="en-US" altLang="zh-CN" sz="2800" b="1" i="1" dirty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zh-CN" altLang="en-US" sz="2800" b="1" i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一起唱</a:t>
            </a:r>
            <a:endParaRPr lang="zh-CN" altLang="en-US" sz="2800" b="1" i="1" dirty="0">
              <a:solidFill>
                <a:srgbClr val="33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4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4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4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02" grpId="0"/>
      <p:bldP spid="8203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6247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6" descr="C:\Users\dell\Pictures\Saved Pictures\20110517074841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/>
          <p:nvPr/>
        </p:nvGrpSpPr>
        <p:grpSpPr bwMode="auto">
          <a:xfrm>
            <a:off x="2571750" y="4572000"/>
            <a:ext cx="3384550" cy="431800"/>
            <a:chOff x="1392" y="1248"/>
            <a:chExt cx="2976" cy="576"/>
          </a:xfrm>
        </p:grpSpPr>
        <p:sp>
          <p:nvSpPr>
            <p:cNvPr id="9239" name="Line 17"/>
            <p:cNvSpPr>
              <a:spLocks noChangeShapeType="1"/>
            </p:cNvSpPr>
            <p:nvPr/>
          </p:nvSpPr>
          <p:spPr bwMode="auto">
            <a:xfrm>
              <a:off x="1392" y="1248"/>
              <a:ext cx="110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40" name="Line 18"/>
            <p:cNvSpPr>
              <a:spLocks noChangeShapeType="1"/>
            </p:cNvSpPr>
            <p:nvPr/>
          </p:nvSpPr>
          <p:spPr bwMode="auto">
            <a:xfrm flipH="1">
              <a:off x="3216" y="1248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19"/>
          <p:cNvGrpSpPr/>
          <p:nvPr/>
        </p:nvGrpSpPr>
        <p:grpSpPr bwMode="auto">
          <a:xfrm>
            <a:off x="3996865" y="4614497"/>
            <a:ext cx="649287" cy="576263"/>
            <a:chOff x="2784" y="864"/>
            <a:chExt cx="288" cy="384"/>
          </a:xfrm>
        </p:grpSpPr>
        <p:sp>
          <p:nvSpPr>
            <p:cNvPr id="9237" name="Line 20"/>
            <p:cNvSpPr>
              <a:spLocks noChangeShapeType="1"/>
            </p:cNvSpPr>
            <p:nvPr/>
          </p:nvSpPr>
          <p:spPr bwMode="auto">
            <a:xfrm>
              <a:off x="2784" y="1056"/>
              <a:ext cx="288" cy="0"/>
            </a:xfrm>
            <a:prstGeom prst="line">
              <a:avLst/>
            </a:prstGeom>
            <a:noFill/>
            <a:ln w="190500">
              <a:solidFill>
                <a:schemeClr val="hlink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38" name="Line 21"/>
            <p:cNvSpPr>
              <a:spLocks noChangeShapeType="1"/>
            </p:cNvSpPr>
            <p:nvPr/>
          </p:nvSpPr>
          <p:spPr bwMode="auto">
            <a:xfrm>
              <a:off x="2928" y="864"/>
              <a:ext cx="0" cy="384"/>
            </a:xfrm>
            <a:prstGeom prst="line">
              <a:avLst/>
            </a:prstGeom>
            <a:noFill/>
            <a:ln w="190500">
              <a:solidFill>
                <a:schemeClr val="hlink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0"/>
            <a:ext cx="1357313" cy="1214438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知识呈现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2" name="矩形 14"/>
          <p:cNvSpPr>
            <a:spLocks noChangeArrowheads="1"/>
          </p:cNvSpPr>
          <p:nvPr/>
        </p:nvSpPr>
        <p:spPr bwMode="auto">
          <a:xfrm>
            <a:off x="1500188" y="692696"/>
            <a:ext cx="7026275" cy="31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You are my sunshine my only sunshine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You make me happy when skies are grey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You'll never know dear how much I love you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 Please don't take my sunshine away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The other night dear as I lay sleeping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I dreamed I held you in my arms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When I awoke dear I was mistaken</a:t>
            </a:r>
            <a:b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</a:br>
            <a:r>
              <a:rPr lang="en-US" altLang="zh-CN" sz="2800" b="1" dirty="0">
                <a:solidFill>
                  <a:srgbClr val="990099"/>
                </a:solidFill>
                <a:sym typeface="Calibri" panose="020F0502020204030204" pitchFamily="34" charset="0"/>
              </a:rPr>
              <a:t>So I hung my head and cried</a:t>
            </a:r>
            <a:endParaRPr lang="zh-CN" altLang="en-US" sz="2800" dirty="0"/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2428875" y="214313"/>
            <a:ext cx="5106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990099"/>
                </a:solidFill>
                <a:sym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Segoe Print" panose="02000600000000000000" pitchFamily="2" charset="0"/>
                <a:sym typeface="Calibri" panose="020F0502020204030204" pitchFamily="34" charset="0"/>
              </a:rPr>
              <a:t>You are my sunshine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285750" y="4000500"/>
            <a:ext cx="1357313" cy="601663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I like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1571625" y="4000500"/>
            <a:ext cx="1285875" cy="600075"/>
          </a:xfrm>
          <a:prstGeom prst="rect">
            <a:avLst/>
          </a:prstGeom>
          <a:solidFill>
            <a:srgbClr val="99CC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music</a:t>
            </a:r>
            <a:r>
              <a:rPr lang="en-US" altLang="zh-CN" b="1" kern="0" dirty="0">
                <a:solidFill>
                  <a:sysClr val="windowText" lastClr="000000"/>
                </a:solidFill>
              </a:rPr>
              <a:t> 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4786313" y="4000500"/>
            <a:ext cx="642937" cy="534988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ysClr val="windowText" lastClr="000000"/>
                </a:solidFill>
              </a:rPr>
              <a:t>It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5429250" y="4000500"/>
            <a:ext cx="3097213" cy="534988"/>
          </a:xfrm>
          <a:prstGeom prst="rect">
            <a:avLst/>
          </a:prstGeom>
          <a:solidFill>
            <a:srgbClr val="FF6699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99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rgbClr val="000000"/>
                </a:solidFill>
              </a:rPr>
              <a:t>has great </a:t>
            </a:r>
            <a:r>
              <a:rPr lang="en-US" altLang="zh-CN" b="1" u="sng" kern="0" dirty="0">
                <a:solidFill>
                  <a:srgbClr val="000000"/>
                </a:solidFill>
              </a:rPr>
              <a:t>lyrics</a:t>
            </a:r>
            <a:r>
              <a:rPr lang="en-US" altLang="zh-CN" b="1" kern="0" dirty="0">
                <a:solidFill>
                  <a:srgbClr val="000000"/>
                </a:solidFill>
              </a:rPr>
              <a:t>.</a:t>
            </a:r>
            <a:endParaRPr lang="en-US" altLang="zh-CN" b="1" kern="0" dirty="0">
              <a:solidFill>
                <a:srgbClr val="000000"/>
              </a:solidFill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7559675" y="3429000"/>
            <a:ext cx="1584325" cy="576263"/>
          </a:xfrm>
          <a:prstGeom prst="wedgeEllipseCallout">
            <a:avLst>
              <a:gd name="adj1" fmla="val -42173"/>
              <a:gd name="adj2" fmla="val 77864"/>
            </a:avLst>
          </a:prstGeom>
          <a:solidFill>
            <a:schemeClr val="accent1"/>
          </a:solidFill>
          <a:ln w="9525">
            <a:solidFill>
              <a:srgbClr val="00CCFF"/>
            </a:solidFill>
            <a:miter lim="800000"/>
          </a:ln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歌词</a:t>
            </a:r>
            <a:endParaRPr lang="zh-CN" altLang="en-US" sz="2800" b="1" i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2786063" y="4000500"/>
            <a:ext cx="1357312" cy="601663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better.</a:t>
            </a:r>
            <a:endParaRPr lang="en-US" altLang="zh-C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857250" y="5643563"/>
            <a:ext cx="1357313" cy="601662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I </a:t>
            </a:r>
            <a:r>
              <a:rPr lang="en-US" altLang="zh-CN" sz="3200" b="1" u="sng" kern="0" dirty="0">
                <a:solidFill>
                  <a:sysClr val="windowText" lastClr="000000"/>
                </a:solidFill>
              </a:rPr>
              <a:t>prefer</a:t>
            </a:r>
            <a:endParaRPr lang="en-US" altLang="zh-CN" sz="3200" b="1" u="sng" kern="0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2214563" y="5643563"/>
            <a:ext cx="1285875" cy="600075"/>
          </a:xfrm>
          <a:prstGeom prst="rect">
            <a:avLst/>
          </a:prstGeom>
          <a:solidFill>
            <a:srgbClr val="99CC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ysClr val="windowText" lastClr="000000"/>
                </a:solidFill>
              </a:rPr>
              <a:t>music.</a:t>
            </a:r>
            <a:r>
              <a:rPr lang="en-US" altLang="zh-CN" b="1" kern="0" dirty="0">
                <a:solidFill>
                  <a:sysClr val="windowText" lastClr="000000"/>
                </a:solidFill>
              </a:rPr>
              <a:t> 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3261025" y="5643563"/>
            <a:ext cx="1071562" cy="600075"/>
          </a:xfrm>
          <a:prstGeom prst="rect">
            <a:avLst/>
          </a:prstGeom>
          <a:solidFill>
            <a:srgbClr val="9900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0000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rgbClr val="FFFFFF"/>
                </a:solidFill>
              </a:rPr>
              <a:t>that</a:t>
            </a:r>
            <a:endParaRPr lang="en-US" altLang="zh-CN" b="1" kern="0" dirty="0">
              <a:solidFill>
                <a:srgbClr val="FFFFFF"/>
              </a:solidFill>
            </a:endParaRP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4222018" y="5627687"/>
            <a:ext cx="785812" cy="606425"/>
          </a:xfrm>
          <a:prstGeom prst="rect">
            <a:avLst/>
          </a:prstGeom>
          <a:solidFill>
            <a:srgbClr val="00CCFF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ysClr val="windowText" lastClr="000000"/>
                </a:solidFill>
              </a:rPr>
              <a:t>It</a:t>
            </a:r>
            <a:endParaRPr lang="en-US" altLang="zh-CN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5000625" y="5643563"/>
            <a:ext cx="3143250" cy="606425"/>
          </a:xfrm>
          <a:prstGeom prst="rect">
            <a:avLst/>
          </a:prstGeom>
          <a:solidFill>
            <a:srgbClr val="FF6699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99"/>
            </a:extrusionClr>
          </a:sp3d>
        </p:spPr>
        <p:txBody>
          <a:bodyPr wrap="none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rgbClr val="000000"/>
                </a:solidFill>
              </a:rPr>
              <a:t>has great lyrics.</a:t>
            </a:r>
            <a:endParaRPr lang="en-US" altLang="zh-CN" b="1" kern="0" dirty="0">
              <a:solidFill>
                <a:srgbClr val="000000"/>
              </a:solidFill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0" y="4857750"/>
            <a:ext cx="3500120" cy="655955"/>
          </a:xfrm>
          <a:prstGeom prst="wedgeRoundRectCallout">
            <a:avLst>
              <a:gd name="adj1" fmla="val -3356"/>
              <a:gd name="adj2" fmla="val 96153"/>
              <a:gd name="adj3" fmla="val 16667"/>
            </a:avLst>
          </a:prstGeom>
          <a:solidFill>
            <a:srgbClr val="BBE0E3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zh-CN" sz="2400" b="1">
                <a:solidFill>
                  <a:srgbClr val="0000FF"/>
                </a:solidFill>
              </a:rPr>
              <a:t>prefer</a:t>
            </a:r>
            <a:r>
              <a:rPr lang="en-US" altLang="zh-CN" sz="2400" b="1">
                <a:solidFill>
                  <a:srgbClr val="FF0000"/>
                </a:solidFill>
              </a:rPr>
              <a:t> = </a:t>
            </a:r>
            <a:r>
              <a:rPr lang="en-US" altLang="zh-CN" sz="2400" b="1">
                <a:solidFill>
                  <a:srgbClr val="0000FF"/>
                </a:solidFill>
              </a:rPr>
              <a:t>like…better 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>
            <a:off x="4321508" y="5179219"/>
            <a:ext cx="0" cy="5762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08525 0.0006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  <p:bldP spid="21" grpId="0" animBg="1"/>
      <p:bldP spid="41" grpId="0" animBg="1"/>
      <p:bldP spid="42" grpId="0" animBg="1"/>
      <p:bldP spid="43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5" grpId="1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1"/>
          <p:cNvPicPr>
            <a:picLocks noChangeAspect="1" noChangeArrowheads="1"/>
          </p:cNvPicPr>
          <p:nvPr/>
        </p:nvPicPr>
        <p:blipFill>
          <a:blip r:embed="rId1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8" t="42879"/>
          <a:stretch>
            <a:fillRect/>
          </a:stretch>
        </p:blipFill>
        <p:spPr bwMode="auto">
          <a:xfrm>
            <a:off x="1500188" y="620713"/>
            <a:ext cx="81359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2428875" y="714375"/>
            <a:ext cx="4608513" cy="1655763"/>
          </a:xfrm>
          <a:prstGeom prst="wedgeRoundRectCallout">
            <a:avLst>
              <a:gd name="adj1" fmla="val -35912"/>
              <a:gd name="adj2" fmla="val 6860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571750" y="857250"/>
            <a:ext cx="518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Arial" panose="020B0604020202020204" pitchFamily="34" charset="0"/>
              </a:rPr>
              <a:t>I like music that I can dance to.</a:t>
            </a:r>
            <a:endParaRPr lang="en-US" altLang="zh-CN" sz="4000" b="1">
              <a:latin typeface="Arial" panose="020B0604020202020204" pitchFamily="34" charset="0"/>
            </a:endParaRPr>
          </a:p>
        </p:txBody>
      </p:sp>
      <p:pic>
        <p:nvPicPr>
          <p:cNvPr id="167962" name="Picture 26">
            <a:hlinkClick r:id="" action="ppaction://media"/>
          </p:cNvPr>
          <p:cNvPicPr>
            <a:picLocks noGrp="1" noChangeAspect="1" noChangeArrowheads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1785938"/>
            <a:ext cx="304800" cy="304800"/>
          </a:xfrm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3071813" y="0"/>
            <a:ext cx="3460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i="1">
                <a:solidFill>
                  <a:srgbClr val="FF0000"/>
                </a:solidFill>
              </a:rPr>
              <a:t>Listen and repeat</a:t>
            </a:r>
            <a:endParaRPr lang="zh-CN" altLang="en-US" b="1" i="1">
              <a:solidFill>
                <a:srgbClr val="FF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0" y="0"/>
            <a:ext cx="2447925" cy="134143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8" name="Text Box 5"/>
          <p:cNvSpPr txBox="1">
            <a:spLocks noChangeArrowheads="1"/>
          </p:cNvSpPr>
          <p:nvPr/>
        </p:nvSpPr>
        <p:spPr bwMode="auto">
          <a:xfrm>
            <a:off x="357188" y="214313"/>
            <a:ext cx="172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ea typeface="楷体_GB2312"/>
                <a:cs typeface="楷体_GB2312"/>
              </a:rPr>
              <a:t>活动探究</a:t>
            </a:r>
            <a:endParaRPr lang="zh-CN" altLang="en-US" sz="2400">
              <a:ea typeface="楷体_GB2312"/>
              <a:cs typeface="楷体_GB2312"/>
            </a:endParaRPr>
          </a:p>
        </p:txBody>
      </p:sp>
      <p:sp>
        <p:nvSpPr>
          <p:cNvPr id="10249" name="Text Box 5"/>
          <p:cNvSpPr txBox="1">
            <a:spLocks noChangeArrowheads="1"/>
          </p:cNvSpPr>
          <p:nvPr/>
        </p:nvSpPr>
        <p:spPr bwMode="auto">
          <a:xfrm>
            <a:off x="214313" y="571500"/>
            <a:ext cx="2736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cs typeface="Times New Roman" panose="02020603050405020304" pitchFamily="18" charset="0"/>
              </a:rPr>
              <a:t>Task   One</a:t>
            </a:r>
            <a:endParaRPr lang="en-US" altLang="zh-CN" sz="4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67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962"/>
                </p:tgtEl>
              </p:cMediaNode>
            </p:audio>
          </p:childTnLst>
        </p:cTn>
      </p:par>
    </p:tnLst>
    <p:bldLst>
      <p:bldP spid="68612" grpId="0" autoUpdateAnimBg="0"/>
    </p:bldLst>
  </p:timing>
</p:sld>
</file>

<file path=ppt/theme/theme1.xml><?xml version="1.0" encoding="utf-8"?>
<a:theme xmlns:a="http://schemas.openxmlformats.org/drawingml/2006/main" name="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0</TotalTime>
  <Words>4774</Words>
  <Application>WPS 演示</Application>
  <PresentationFormat>全屏显示(4:3)</PresentationFormat>
  <Paragraphs>449</Paragraphs>
  <Slides>30</Slides>
  <Notes>5</Notes>
  <HiddenSlides>0</HiddenSlides>
  <MMClips>14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61" baseType="lpstr">
      <vt:lpstr>Arial</vt:lpstr>
      <vt:lpstr>宋体</vt:lpstr>
      <vt:lpstr>Wingdings</vt:lpstr>
      <vt:lpstr>Times New Roman</vt:lpstr>
      <vt:lpstr>黑体</vt:lpstr>
      <vt:lpstr>Arial Black</vt:lpstr>
      <vt:lpstr>Calibri</vt:lpstr>
      <vt:lpstr>Comic Sans MS</vt:lpstr>
      <vt:lpstr>Cambria Math</vt:lpstr>
      <vt:lpstr>楷体_GB2312</vt:lpstr>
      <vt:lpstr>Monotype Corsiva</vt:lpstr>
      <vt:lpstr>Gungsuh</vt:lpstr>
      <vt:lpstr>Franklin Gothic Medium</vt:lpstr>
      <vt:lpstr>GungsuhChe</vt:lpstr>
      <vt:lpstr>Arial Narrow</vt:lpstr>
      <vt:lpstr>Segoe Print</vt:lpstr>
      <vt:lpstr>楷体_GB2312</vt:lpstr>
      <vt:lpstr>微软雅黑</vt:lpstr>
      <vt:lpstr>Arial Unicode MS</vt:lpstr>
      <vt:lpstr>Arial Rounded MT Bold</vt:lpstr>
      <vt:lpstr>Microsoft YaHei UI Light</vt:lpstr>
      <vt:lpstr>Gungsuh</vt:lpstr>
      <vt:lpstr>华文行楷</vt:lpstr>
      <vt:lpstr>Arial Black</vt:lpstr>
      <vt:lpstr>华文隶书</vt:lpstr>
      <vt:lpstr>Book Antiqua</vt:lpstr>
      <vt:lpstr>Georgia</vt:lpstr>
      <vt:lpstr>BatangChe</vt:lpstr>
      <vt:lpstr>新宋体</vt:lpstr>
      <vt:lpstr>Malgun Gothic</vt:lpstr>
      <vt:lpstr>卷草阳台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No Questions for you.</vt:lpstr>
      <vt:lpstr>PowerPoint 演示文稿</vt:lpstr>
      <vt:lpstr>PowerPoint 演示文稿</vt:lpstr>
      <vt:lpstr>PowerPoint 演示文稿</vt:lpstr>
      <vt:lpstr>PowerPoint 演示文稿</vt:lpstr>
      <vt:lpstr>连词成句: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</cp:revision>
  <dcterms:created xsi:type="dcterms:W3CDTF">2018-11-24T11:06:14Z</dcterms:created>
  <dcterms:modified xsi:type="dcterms:W3CDTF">2018-11-24T11:06:15Z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2052-10.1.0.7671</vt:lpwstr>
  </property>
</Properties>
</file>